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6" r:id="rId3"/>
    <p:sldId id="275" r:id="rId4"/>
    <p:sldId id="277" r:id="rId5"/>
    <p:sldId id="278" r:id="rId6"/>
    <p:sldId id="274" r:id="rId7"/>
    <p:sldId id="258" r:id="rId8"/>
    <p:sldId id="259" r:id="rId9"/>
    <p:sldId id="263" r:id="rId10"/>
    <p:sldId id="264" r:id="rId11"/>
    <p:sldId id="265" r:id="rId12"/>
    <p:sldId id="266" r:id="rId13"/>
    <p:sldId id="268" r:id="rId14"/>
    <p:sldId id="269" r:id="rId15"/>
    <p:sldId id="270" r:id="rId16"/>
    <p:sldId id="271"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318" autoAdjust="0"/>
  </p:normalViewPr>
  <p:slideViewPr>
    <p:cSldViewPr>
      <p:cViewPr varScale="1">
        <p:scale>
          <a:sx n="50" d="100"/>
          <a:sy n="50" d="100"/>
        </p:scale>
        <p:origin x="-19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21554C-EE3B-4936-8063-AACAF0AEE545}" type="datetimeFigureOut">
              <a:rPr lang="en-GB" smtClean="0"/>
              <a:pPr/>
              <a:t>24/05/2016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F537EC-0481-4F41-A2DE-942A836E5685}" type="slidenum">
              <a:rPr lang="en-GB" smtClean="0"/>
              <a:pPr/>
              <a:t>‹#›</a:t>
            </a:fld>
            <a:endParaRPr lang="en-GB"/>
          </a:p>
        </p:txBody>
      </p:sp>
    </p:spTree>
    <p:extLst>
      <p:ext uri="{BB962C8B-B14F-4D97-AF65-F5344CB8AC3E}">
        <p14:creationId xmlns:p14="http://schemas.microsoft.com/office/powerpoint/2010/main" val="12722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None/>
            </a:pPr>
            <a:r>
              <a:rPr lang="en-US" dirty="0" smtClean="0"/>
              <a:t>Green</a:t>
            </a:r>
            <a:r>
              <a:rPr lang="en-US" baseline="0" dirty="0" smtClean="0"/>
              <a:t> economy and Inclusive Green Economy are terms that many people have heard, but may not know exactly what they mean</a:t>
            </a:r>
          </a:p>
          <a:p>
            <a:pPr>
              <a:buNone/>
            </a:pPr>
            <a:endParaRPr lang="en-US" baseline="0" dirty="0" smtClean="0"/>
          </a:p>
          <a:p>
            <a:pPr>
              <a:buNone/>
            </a:pPr>
            <a:r>
              <a:rPr lang="en-US" dirty="0" smtClean="0"/>
              <a:t>What is Inclusive Green Economy (IGE)?</a:t>
            </a:r>
          </a:p>
          <a:p>
            <a:pPr>
              <a:buNone/>
            </a:pPr>
            <a:endParaRPr lang="en-US" dirty="0" smtClean="0"/>
          </a:p>
          <a:p>
            <a:pPr>
              <a:buNone/>
            </a:pPr>
            <a:r>
              <a:rPr lang="en-US" dirty="0" smtClean="0"/>
              <a:t>When</a:t>
            </a:r>
            <a:r>
              <a:rPr lang="en-US" baseline="0" dirty="0" smtClean="0"/>
              <a:t> UNEP talks about IGE, we are really talking about two things:</a:t>
            </a:r>
            <a:endParaRPr lang="en-US" dirty="0" smtClean="0"/>
          </a:p>
          <a:p>
            <a:pPr>
              <a:buNone/>
            </a:pPr>
            <a:endParaRPr lang="en-US" dirty="0" smtClean="0"/>
          </a:p>
          <a:p>
            <a:pPr marL="228600" indent="-228600">
              <a:buAutoNum type="arabicPeriod"/>
            </a:pPr>
            <a:r>
              <a:rPr lang="en-US" dirty="0" smtClean="0"/>
              <a:t>A state of the economy: defined</a:t>
            </a:r>
            <a:r>
              <a:rPr lang="en-US" baseline="0" dirty="0" smtClean="0"/>
              <a:t> as: a</a:t>
            </a:r>
            <a:r>
              <a:rPr lang="en-US" dirty="0" smtClean="0"/>
              <a:t>n</a:t>
            </a:r>
            <a:r>
              <a:rPr lang="en-US" b="1" dirty="0" smtClean="0"/>
              <a:t> economy </a:t>
            </a:r>
            <a:r>
              <a:rPr lang="en-US" dirty="0" smtClean="0"/>
              <a:t>that results in improved human wellbeing and social equity, while significantly reducing environmental risks and ecological scarcities</a:t>
            </a:r>
          </a:p>
          <a:p>
            <a:pPr marL="228600" indent="-228600">
              <a:buNone/>
            </a:pPr>
            <a:endParaRPr lang="en-US" dirty="0" smtClean="0"/>
          </a:p>
          <a:p>
            <a:pPr marL="228600" indent="-228600">
              <a:buNone/>
            </a:pPr>
            <a:r>
              <a:rPr lang="en-US" dirty="0" smtClean="0"/>
              <a:t>This</a:t>
            </a:r>
            <a:r>
              <a:rPr lang="en-US" baseline="0" dirty="0" smtClean="0"/>
              <a:t> is of course very closely related to the concept of sustainable development. </a:t>
            </a:r>
          </a:p>
          <a:p>
            <a:pPr marL="228600" indent="-228600">
              <a:buNone/>
            </a:pPr>
            <a:endParaRPr lang="en-US" baseline="0" dirty="0" smtClean="0"/>
          </a:p>
          <a:p>
            <a:pPr marL="228600" indent="-228600">
              <a:buNone/>
            </a:pPr>
            <a:r>
              <a:rPr lang="en-US" baseline="0" dirty="0" smtClean="0"/>
              <a:t>But we also refer to:</a:t>
            </a:r>
          </a:p>
          <a:p>
            <a:pPr marL="228600" indent="-228600">
              <a:buNone/>
            </a:pPr>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dirty="0" smtClean="0"/>
              <a:t>2. An </a:t>
            </a:r>
            <a:r>
              <a:rPr lang="en-US" b="1" dirty="0" smtClean="0"/>
              <a:t>approach </a:t>
            </a:r>
            <a:r>
              <a:rPr lang="en-US" dirty="0" smtClean="0"/>
              <a:t>that uses analysis to identify policies that can help enable, or </a:t>
            </a:r>
            <a:r>
              <a:rPr lang="en-US" dirty="0" err="1" smtClean="0"/>
              <a:t>incentivize</a:t>
            </a:r>
            <a:r>
              <a:rPr lang="en-US" dirty="0" smtClean="0"/>
              <a:t>, the investments needed to achieve</a:t>
            </a:r>
            <a:r>
              <a:rPr lang="en-US" baseline="0" dirty="0" smtClean="0"/>
              <a:t> the goal of </a:t>
            </a:r>
            <a:r>
              <a:rPr lang="en-US" b="1" baseline="0" dirty="0" smtClean="0"/>
              <a:t>a green economy</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228600" indent="-22860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3</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kern="1200" dirty="0" smtClean="0">
                <a:solidFill>
                  <a:schemeClr val="tx1"/>
                </a:solidFill>
                <a:latin typeface="+mn-lt"/>
                <a:ea typeface="+mn-ea"/>
                <a:cs typeface="+mn-cs"/>
              </a:rPr>
              <a:t>1)</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 research report will be developed that will combine quantitative and policy analysis of enabling conditions for issue areas specific to each of the five Central Asian countries (e.g. water, agriculture, waste or energy)</a:t>
            </a:r>
            <a:r>
              <a:rPr lang="en-US" sz="1200" kern="1200" dirty="0" smtClean="0">
                <a:solidFill>
                  <a:schemeClr val="tx1"/>
                </a:solidFill>
                <a:latin typeface="+mn-lt"/>
                <a:ea typeface="+mn-ea"/>
                <a:cs typeface="+mn-cs"/>
              </a:rPr>
              <a:t>. In consultation with UNEP, the government of each participating country will identify one priority SDG that will be the focus of the analysis. The analyses will link, if applicable, the chosen </a:t>
            </a:r>
            <a:r>
              <a:rPr lang="en-US" sz="1200" kern="1200" dirty="0" err="1" smtClean="0">
                <a:solidFill>
                  <a:schemeClr val="tx1"/>
                </a:solidFill>
                <a:latin typeface="+mn-lt"/>
                <a:ea typeface="+mn-ea"/>
                <a:cs typeface="+mn-cs"/>
              </a:rPr>
              <a:t>SDGs</a:t>
            </a:r>
            <a:r>
              <a:rPr lang="en-US" sz="1200" kern="1200" dirty="0" smtClean="0">
                <a:solidFill>
                  <a:schemeClr val="tx1"/>
                </a:solidFill>
                <a:latin typeface="+mn-lt"/>
                <a:ea typeface="+mn-ea"/>
                <a:cs typeface="+mn-cs"/>
              </a:rPr>
              <a:t> to sector specific priority areas that were identified in the </a:t>
            </a:r>
            <a:r>
              <a:rPr lang="en-GB" sz="1200" kern="1200" dirty="0" smtClean="0">
                <a:solidFill>
                  <a:schemeClr val="tx1"/>
                </a:solidFill>
                <a:latin typeface="+mn-lt"/>
                <a:ea typeface="+mn-ea"/>
                <a:cs typeface="+mn-cs"/>
              </a:rPr>
              <a:t>regional green economy scoping report produced under the previous project.  </a:t>
            </a:r>
            <a:r>
              <a:rPr lang="en-US" sz="1200" kern="1200" dirty="0" smtClean="0">
                <a:solidFill>
                  <a:schemeClr val="tx1"/>
                </a:solidFill>
                <a:latin typeface="+mn-lt"/>
                <a:ea typeface="+mn-ea"/>
                <a:cs typeface="+mn-cs"/>
              </a:rPr>
              <a:t>National research institutes recommended by each government will provide country-specific expertise and data and the Chinese Academy of Environmental Planning (CAEP) and the China Center for SCO Environmental Cooperation (CSEC) will synthesize the research and conduct the analytical work for the synthesis report. </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 regional expert workshop and capacity building event </a:t>
            </a:r>
            <a:r>
              <a:rPr lang="en-US" sz="1200" kern="1200" dirty="0" smtClean="0">
                <a:solidFill>
                  <a:schemeClr val="tx1"/>
                </a:solidFill>
                <a:latin typeface="+mn-lt"/>
                <a:ea typeface="+mn-ea"/>
                <a:cs typeface="+mn-cs"/>
              </a:rPr>
              <a:t>will bring experts from the Central Asian research institutes together with experts from CAEP and CSEC to discuss the preliminary results of the </a:t>
            </a:r>
            <a:r>
              <a:rPr lang="en-US" sz="1200" kern="1200" dirty="0" err="1" smtClean="0">
                <a:solidFill>
                  <a:schemeClr val="tx1"/>
                </a:solidFill>
                <a:latin typeface="+mn-lt"/>
                <a:ea typeface="+mn-ea"/>
                <a:cs typeface="+mn-cs"/>
              </a:rPr>
              <a:t>modelling</a:t>
            </a:r>
            <a:r>
              <a:rPr lang="en-US" sz="1200" kern="1200" dirty="0" smtClean="0">
                <a:solidFill>
                  <a:schemeClr val="tx1"/>
                </a:solidFill>
                <a:latin typeface="+mn-lt"/>
                <a:ea typeface="+mn-ea"/>
                <a:cs typeface="+mn-cs"/>
              </a:rPr>
              <a:t> and introduce </a:t>
            </a:r>
            <a:r>
              <a:rPr lang="en-US" sz="1200" kern="1200" dirty="0" err="1" smtClean="0">
                <a:solidFill>
                  <a:schemeClr val="tx1"/>
                </a:solidFill>
                <a:latin typeface="+mn-lt"/>
                <a:ea typeface="+mn-ea"/>
                <a:cs typeface="+mn-cs"/>
              </a:rPr>
              <a:t>CAEP’s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modelling</a:t>
            </a:r>
            <a:r>
              <a:rPr lang="en-US" sz="1200" kern="1200" dirty="0" smtClean="0">
                <a:solidFill>
                  <a:schemeClr val="tx1"/>
                </a:solidFill>
                <a:latin typeface="+mn-lt"/>
                <a:ea typeface="+mn-ea"/>
                <a:cs typeface="+mn-cs"/>
              </a:rPr>
              <a:t> methodology to experts from national research institutes.  </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3) A high-level conference on green investments</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in Central Asia</a:t>
            </a:r>
            <a:r>
              <a:rPr lang="en-US" sz="1200" kern="1200" dirty="0" smtClean="0">
                <a:solidFill>
                  <a:schemeClr val="tx1"/>
                </a:solidFill>
                <a:latin typeface="+mn-lt"/>
                <a:ea typeface="+mn-ea"/>
                <a:cs typeface="+mn-cs"/>
              </a:rPr>
              <a:t> will draw on the results of the research to help inform policymakers and other stakeholders about different investment and policy options that are available to aid the project countries in transitioning towards green economies. </a:t>
            </a:r>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kern="1200" dirty="0" smtClean="0">
                <a:solidFill>
                  <a:schemeClr val="tx1"/>
                </a:solidFill>
                <a:latin typeface="+mn-lt"/>
                <a:ea typeface="+mn-ea"/>
                <a:cs typeface="+mn-cs"/>
              </a:rPr>
              <a:t>1)</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 research report will be developed that will combine quantitative and policy analysis of enabling conditions for issue areas specific to each of the five Central Asian countries (e.g. water, agriculture, waste or energy)</a:t>
            </a:r>
            <a:r>
              <a:rPr lang="en-US" sz="1200" kern="1200" dirty="0" smtClean="0">
                <a:solidFill>
                  <a:schemeClr val="tx1"/>
                </a:solidFill>
                <a:latin typeface="+mn-lt"/>
                <a:ea typeface="+mn-ea"/>
                <a:cs typeface="+mn-cs"/>
              </a:rPr>
              <a:t>. In consultation with UNEP, the government of each participating country will identify one priority SDG that will be the focus of the analysis. The analyses will link, if applicable, the chosen </a:t>
            </a:r>
            <a:r>
              <a:rPr lang="en-US" sz="1200" kern="1200" dirty="0" err="1" smtClean="0">
                <a:solidFill>
                  <a:schemeClr val="tx1"/>
                </a:solidFill>
                <a:latin typeface="+mn-lt"/>
                <a:ea typeface="+mn-ea"/>
                <a:cs typeface="+mn-cs"/>
              </a:rPr>
              <a:t>SDGs</a:t>
            </a:r>
            <a:r>
              <a:rPr lang="en-US" sz="1200" kern="1200" dirty="0" smtClean="0">
                <a:solidFill>
                  <a:schemeClr val="tx1"/>
                </a:solidFill>
                <a:latin typeface="+mn-lt"/>
                <a:ea typeface="+mn-ea"/>
                <a:cs typeface="+mn-cs"/>
              </a:rPr>
              <a:t> to sector specific priority areas that were identified in the </a:t>
            </a:r>
            <a:r>
              <a:rPr lang="en-GB" sz="1200" kern="1200" dirty="0" smtClean="0">
                <a:solidFill>
                  <a:schemeClr val="tx1"/>
                </a:solidFill>
                <a:latin typeface="+mn-lt"/>
                <a:ea typeface="+mn-ea"/>
                <a:cs typeface="+mn-cs"/>
              </a:rPr>
              <a:t>regional green economy scoping report produced under the previous project.  </a:t>
            </a:r>
            <a:r>
              <a:rPr lang="en-US" sz="1200" kern="1200" dirty="0" smtClean="0">
                <a:solidFill>
                  <a:schemeClr val="tx1"/>
                </a:solidFill>
                <a:latin typeface="+mn-lt"/>
                <a:ea typeface="+mn-ea"/>
                <a:cs typeface="+mn-cs"/>
              </a:rPr>
              <a:t>National research institutes recommended by each government will provide country-specific expertise and data and the Chinese Academy of Environmental Planning (CAEP) and the China Center for SCO Environmental Cooperation (CSEC) will synthesize the research and conduct the analytical work for the synthesis report. </a:t>
            </a:r>
          </a:p>
        </p:txBody>
      </p:sp>
      <p:sp>
        <p:nvSpPr>
          <p:cNvPr id="4" name="Slide Number Placeholder 3"/>
          <p:cNvSpPr>
            <a:spLocks noGrp="1"/>
          </p:cNvSpPr>
          <p:nvPr>
            <p:ph type="sldNum" sz="quarter" idx="10"/>
          </p:nvPr>
        </p:nvSpPr>
        <p:spPr/>
        <p:txBody>
          <a:bodyPr/>
          <a:lstStyle/>
          <a:p>
            <a:fld id="{1CF537EC-0481-4F41-A2DE-942A836E5685}"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 regional expert workshop and capacity building event </a:t>
            </a:r>
            <a:r>
              <a:rPr lang="en-US" sz="1200" kern="1200" dirty="0" smtClean="0">
                <a:solidFill>
                  <a:schemeClr val="tx1"/>
                </a:solidFill>
                <a:latin typeface="+mn-lt"/>
                <a:ea typeface="+mn-ea"/>
                <a:cs typeface="+mn-cs"/>
              </a:rPr>
              <a:t>will bring experts from the Central Asian research institutes together with experts from CAEP and CSEC to discuss the preliminary results of the modeling and introduce </a:t>
            </a:r>
            <a:r>
              <a:rPr lang="en-US" sz="1200" kern="1200" dirty="0" err="1" smtClean="0">
                <a:solidFill>
                  <a:schemeClr val="tx1"/>
                </a:solidFill>
                <a:latin typeface="+mn-lt"/>
                <a:ea typeface="+mn-ea"/>
                <a:cs typeface="+mn-cs"/>
              </a:rPr>
              <a:t>CAEP’s</a:t>
            </a:r>
            <a:r>
              <a:rPr lang="en-US" sz="1200" kern="1200" dirty="0" smtClean="0">
                <a:solidFill>
                  <a:schemeClr val="tx1"/>
                </a:solidFill>
                <a:latin typeface="+mn-lt"/>
                <a:ea typeface="+mn-ea"/>
                <a:cs typeface="+mn-cs"/>
              </a:rPr>
              <a:t> modeling methodology to experts from national research institutes. </a:t>
            </a:r>
          </a:p>
        </p:txBody>
      </p:sp>
      <p:sp>
        <p:nvSpPr>
          <p:cNvPr id="4" name="Slide Number Placeholder 3"/>
          <p:cNvSpPr>
            <a:spLocks noGrp="1"/>
          </p:cNvSpPr>
          <p:nvPr>
            <p:ph type="sldNum" sz="quarter" idx="10"/>
          </p:nvPr>
        </p:nvSpPr>
        <p:spPr/>
        <p:txBody>
          <a:bodyPr/>
          <a:lstStyle/>
          <a:p>
            <a:fld id="{1CF537EC-0481-4F41-A2DE-942A836E5685}" type="slidenum">
              <a:rPr lang="en-GB" smtClean="0"/>
              <a:pPr/>
              <a:t>14</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3) A high-level conference on green investments</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in Central Asia</a:t>
            </a:r>
            <a:r>
              <a:rPr lang="en-US" sz="1200" kern="1200" dirty="0" smtClean="0">
                <a:solidFill>
                  <a:schemeClr val="tx1"/>
                </a:solidFill>
                <a:latin typeface="+mn-lt"/>
                <a:ea typeface="+mn-ea"/>
                <a:cs typeface="+mn-cs"/>
              </a:rPr>
              <a:t> will draw on the results of the research to help inform policymakers and other stakeholders about different investment and policy options that are available to aid the project countries in transitioning towards green economies. </a:t>
            </a:r>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15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lvl="0" indent="0">
              <a:buNone/>
            </a:pPr>
            <a:r>
              <a:rPr lang="en-US" sz="1200" dirty="0" smtClean="0"/>
              <a:t>Project timeline is tight and we need to move forward as quickly as possible:</a:t>
            </a:r>
          </a:p>
          <a:p>
            <a:pPr marL="0" lvl="0" indent="0">
              <a:buNone/>
            </a:pPr>
            <a:endParaRPr lang="en-US" sz="1200" dirty="0" smtClean="0"/>
          </a:p>
          <a:p>
            <a:pPr marL="0" indent="0"/>
            <a:r>
              <a:rPr lang="en-US" sz="1200" dirty="0" smtClean="0"/>
              <a:t>  </a:t>
            </a:r>
            <a:r>
              <a:rPr lang="en-US" sz="1200" b="1" dirty="0" smtClean="0"/>
              <a:t>June 2016</a:t>
            </a:r>
            <a:r>
              <a:rPr lang="en-US" sz="1200" dirty="0" smtClean="0"/>
              <a:t> – National Institutes identified and      contracted </a:t>
            </a:r>
            <a:r>
              <a:rPr lang="en-US" sz="1200" b="1" dirty="0" smtClean="0"/>
              <a:t> </a:t>
            </a:r>
          </a:p>
          <a:p>
            <a:r>
              <a:rPr lang="en-US" sz="1200" b="1" dirty="0" smtClean="0"/>
              <a:t>November 2016</a:t>
            </a:r>
            <a:r>
              <a:rPr lang="en-US" sz="1200" dirty="0" smtClean="0"/>
              <a:t> – Expert Workshop (draft report and preliminary modeling results available for discussion)</a:t>
            </a:r>
          </a:p>
          <a:p>
            <a:r>
              <a:rPr lang="en-US" sz="1200" b="1" dirty="0" smtClean="0"/>
              <a:t>April 2017</a:t>
            </a:r>
            <a:r>
              <a:rPr lang="en-US" sz="1200" dirty="0" smtClean="0"/>
              <a:t> – High Level Conference and final report launch</a:t>
            </a:r>
          </a:p>
          <a:p>
            <a:endParaRPr lang="en-US" sz="1200"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17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en-US" b="1" baseline="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b="0" baseline="0" dirty="0" smtClean="0"/>
              <a:t>The typical IGE process involves:</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0" baseline="0" dirty="0" smtClean="0"/>
              <a:t>Setting sustainable development priorities, goals, targets, indicators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b="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0" baseline="0" dirty="0" smtClean="0"/>
              <a:t>Determining the financing and investment required to achieve them – public and private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b="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0" baseline="0" dirty="0" smtClean="0"/>
              <a:t>Determining the policies that will enable the financing and investment to flow where they are  needed  </a:t>
            </a:r>
            <a:r>
              <a:rPr lang="en-US" b="0" dirty="0" smtClean="0"/>
              <a:t>  </a:t>
            </a:r>
          </a:p>
          <a:p>
            <a:pPr marL="228600" indent="-22860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a:buChar char="•"/>
            </a:pPr>
            <a:r>
              <a:rPr lang="en-US" dirty="0" err="1" smtClean="0"/>
              <a:t>Ithe</a:t>
            </a:r>
            <a:r>
              <a:rPr lang="en-US" baseline="0" dirty="0" smtClean="0"/>
              <a:t> focus of IGE is on investments, and how to drive them. </a:t>
            </a:r>
          </a:p>
          <a:p>
            <a:pPr>
              <a:buFont typeface="Arial"/>
              <a:buChar char="•"/>
            </a:pPr>
            <a:endParaRPr lang="en-US" dirty="0" smtClean="0"/>
          </a:p>
          <a:p>
            <a:pPr>
              <a:buFont typeface="Arial"/>
              <a:buChar char="•"/>
            </a:pPr>
            <a:r>
              <a:rPr lang="en-US" dirty="0" smtClean="0"/>
              <a:t>So, because of our focus on investment, right</a:t>
            </a:r>
            <a:r>
              <a:rPr lang="en-US" baseline="0" dirty="0" smtClean="0"/>
              <a:t> now is  a time of great opportunity for</a:t>
            </a:r>
            <a:r>
              <a:rPr lang="en-US" dirty="0" smtClean="0"/>
              <a:t> the Central Asian Sub-region</a:t>
            </a:r>
            <a:r>
              <a:rPr lang="en-US" baseline="0" dirty="0" smtClean="0"/>
              <a:t> – an opportunity for countries of the sub-region to build a green economy</a:t>
            </a:r>
          </a:p>
          <a:p>
            <a:pPr>
              <a:buFont typeface="Arial"/>
              <a:buChar char="•"/>
            </a:pPr>
            <a:endParaRPr lang="en-US" baseline="0" dirty="0" smtClean="0"/>
          </a:p>
          <a:p>
            <a:pPr>
              <a:buFont typeface="Arial"/>
              <a:buChar char="•"/>
            </a:pPr>
            <a:r>
              <a:rPr lang="en-US" baseline="0" dirty="0" smtClean="0"/>
              <a:t>The reason is - Because the investment is happening.  </a:t>
            </a:r>
          </a:p>
          <a:p>
            <a:pPr>
              <a:buFont typeface="Arial"/>
              <a:buNone/>
            </a:pPr>
            <a:endParaRPr lang="en-US" sz="1200" kern="1200" baseline="0" dirty="0" smtClean="0">
              <a:solidFill>
                <a:schemeClr val="tx1"/>
              </a:solidFill>
              <a:latin typeface="+mn-lt"/>
              <a:ea typeface="+mn-ea"/>
              <a:cs typeface="+mn-cs"/>
            </a:endParaRPr>
          </a:p>
          <a:p>
            <a:pPr>
              <a:buFont typeface="Arial"/>
              <a:buChar char="•"/>
            </a:pPr>
            <a:r>
              <a:rPr lang="en-US" sz="1200" kern="1200" baseline="0" dirty="0" smtClean="0">
                <a:solidFill>
                  <a:schemeClr val="tx1"/>
                </a:solidFill>
                <a:latin typeface="+mn-lt"/>
                <a:ea typeface="+mn-ea"/>
                <a:cs typeface="+mn-cs"/>
              </a:rPr>
              <a:t>Countries investing in their own infrastructure</a:t>
            </a:r>
          </a:p>
          <a:p>
            <a:pPr>
              <a:buFont typeface="Arial"/>
              <a:buChar char="•"/>
            </a:pPr>
            <a:r>
              <a:rPr lang="en-US" sz="1200" kern="1200" dirty="0" smtClean="0">
                <a:solidFill>
                  <a:schemeClr val="tx1"/>
                </a:solidFill>
                <a:latin typeface="+mn-lt"/>
                <a:ea typeface="+mn-ea"/>
                <a:cs typeface="+mn-cs"/>
              </a:rPr>
              <a:t>increasing international investment in Central Asia in recent years, and this trend is expected to continue in the medium term. </a:t>
            </a:r>
            <a:endParaRPr lang="en-CA" sz="1200" kern="1200" dirty="0" smtClean="0">
              <a:solidFill>
                <a:schemeClr val="tx1"/>
              </a:solidFill>
              <a:latin typeface="+mn-lt"/>
              <a:ea typeface="+mn-ea"/>
              <a:cs typeface="+mn-cs"/>
            </a:endParaRPr>
          </a:p>
          <a:p>
            <a:endParaRPr lang="en-CA" sz="1200" kern="1200" dirty="0" smtClean="0">
              <a:solidFill>
                <a:schemeClr val="tx1"/>
              </a:solidFill>
              <a:latin typeface="+mn-lt"/>
              <a:ea typeface="+mn-ea"/>
              <a:cs typeface="+mn-cs"/>
            </a:endParaRPr>
          </a:p>
          <a:p>
            <a:pPr lvl="1">
              <a:buFont typeface="Arial"/>
              <a:buChar char="•"/>
            </a:pPr>
            <a:r>
              <a:rPr lang="en-CA" sz="1200" kern="1200" dirty="0" smtClean="0">
                <a:solidFill>
                  <a:schemeClr val="tx1"/>
                </a:solidFill>
                <a:latin typeface="+mn-lt"/>
                <a:ea typeface="+mn-ea"/>
                <a:cs typeface="+mn-cs"/>
              </a:rPr>
              <a:t> e.g. China - </a:t>
            </a:r>
            <a:r>
              <a:rPr lang="en-GB" sz="1200" kern="1200" dirty="0" smtClean="0">
                <a:solidFill>
                  <a:schemeClr val="tx1"/>
                </a:solidFill>
                <a:latin typeface="+mn-lt"/>
                <a:ea typeface="+mn-ea"/>
                <a:cs typeface="+mn-cs"/>
              </a:rPr>
              <a:t>Silk Road Economic Belt and the 21</a:t>
            </a:r>
            <a:r>
              <a:rPr lang="en-GB" sz="1200" kern="1200" baseline="30000" dirty="0" smtClean="0">
                <a:solidFill>
                  <a:schemeClr val="tx1"/>
                </a:solidFill>
                <a:latin typeface="+mn-lt"/>
                <a:ea typeface="+mn-ea"/>
                <a:cs typeface="+mn-cs"/>
              </a:rPr>
              <a:t>st</a:t>
            </a:r>
            <a:r>
              <a:rPr lang="en-GB" sz="1200" kern="1200" dirty="0" smtClean="0">
                <a:solidFill>
                  <a:schemeClr val="tx1"/>
                </a:solidFill>
                <a:latin typeface="+mn-lt"/>
                <a:ea typeface="+mn-ea"/>
                <a:cs typeface="+mn-cs"/>
              </a:rPr>
              <a:t> Century Maritime Silk Road initiative” (B&amp;R initiative), which aims to establish a series of trade, infrastructure and funding agreements aimed at enhancing trade and development in the region of the historical silk road.</a:t>
            </a:r>
          </a:p>
          <a:p>
            <a:pPr lvl="1">
              <a:buFont typeface="Arial"/>
              <a:buChar char="•"/>
            </a:pPr>
            <a:endParaRPr lang="en-GB" sz="1200" kern="1200" dirty="0" smtClean="0">
              <a:solidFill>
                <a:schemeClr val="tx1"/>
              </a:solidFill>
              <a:latin typeface="+mn-lt"/>
              <a:ea typeface="+mn-ea"/>
              <a:cs typeface="+mn-cs"/>
            </a:endParaRPr>
          </a:p>
          <a:p>
            <a:pPr lvl="1">
              <a:buFont typeface="Arial"/>
              <a:buChar char="•"/>
            </a:pPr>
            <a:r>
              <a:rPr lang="en-GB" sz="1200" kern="1200" dirty="0" smtClean="0">
                <a:solidFill>
                  <a:schemeClr val="tx1"/>
                </a:solidFill>
                <a:latin typeface="+mn-lt"/>
                <a:ea typeface="+mn-ea"/>
                <a:cs typeface="+mn-cs"/>
              </a:rPr>
              <a:t> A recently established Silk Road Infrastructure Fund </a:t>
            </a:r>
          </a:p>
          <a:p>
            <a:pPr lvl="1">
              <a:buFont typeface="Arial"/>
              <a:buChar char="•"/>
            </a:pPr>
            <a:endParaRPr lang="en-GB" sz="1200" kern="1200" dirty="0" smtClean="0">
              <a:solidFill>
                <a:schemeClr val="tx1"/>
              </a:solidFill>
              <a:latin typeface="+mn-lt"/>
              <a:ea typeface="+mn-ea"/>
              <a:cs typeface="+mn-cs"/>
            </a:endParaRPr>
          </a:p>
          <a:p>
            <a:pPr lvl="1">
              <a:buFont typeface="Arial"/>
              <a:buChar char="•"/>
            </a:pPr>
            <a:r>
              <a:rPr lang="en-GB" sz="1200" kern="1200" dirty="0" smtClean="0">
                <a:solidFill>
                  <a:schemeClr val="tx1"/>
                </a:solidFill>
                <a:latin typeface="+mn-lt"/>
                <a:ea typeface="+mn-ea"/>
                <a:cs typeface="+mn-cs"/>
              </a:rPr>
              <a:t>multilateral development financing institutions such as the New Development Bank and the Asian Infrastructure Development Bank </a:t>
            </a:r>
          </a:p>
          <a:p>
            <a:pPr lvl="1">
              <a:buFont typeface="Arial"/>
              <a:buChar char="•"/>
            </a:pPr>
            <a:endParaRPr lang="en-GB" sz="1200" kern="1200" dirty="0" smtClean="0">
              <a:solidFill>
                <a:schemeClr val="tx1"/>
              </a:solidFill>
              <a:latin typeface="+mn-lt"/>
              <a:ea typeface="+mn-ea"/>
              <a:cs typeface="+mn-cs"/>
            </a:endParaRPr>
          </a:p>
          <a:p>
            <a:pPr lvl="1">
              <a:buFont typeface="Arial"/>
              <a:buChar char="•"/>
            </a:pPr>
            <a:r>
              <a:rPr lang="en-GB" sz="1200" kern="1200" dirty="0" smtClean="0">
                <a:solidFill>
                  <a:schemeClr val="tx1"/>
                </a:solidFill>
                <a:latin typeface="+mn-lt"/>
                <a:ea typeface="+mn-ea"/>
                <a:cs typeface="+mn-cs"/>
              </a:rPr>
              <a:t>The current situation therefore presents an opportunity for the countries of the region to use incoming investment to transition towards a green economy. </a:t>
            </a:r>
            <a:endParaRPr lang="en-US" sz="1200" kern="1200" dirty="0" smtClean="0">
              <a:solidFill>
                <a:schemeClr val="tx1"/>
              </a:solidFill>
              <a:latin typeface="+mn-lt"/>
              <a:ea typeface="+mn-ea"/>
              <a:cs typeface="+mn-cs"/>
            </a:endParaRPr>
          </a:p>
          <a:p>
            <a:endParaRPr lang="en-GB" sz="1200" kern="1200" dirty="0" smtClean="0">
              <a:solidFill>
                <a:schemeClr val="tx1"/>
              </a:solidFill>
              <a:latin typeface="+mn-lt"/>
              <a:ea typeface="+mn-ea"/>
              <a:cs typeface="+mn-cs"/>
            </a:endParaRPr>
          </a:p>
          <a:p>
            <a:pPr>
              <a:buFont typeface="Arial"/>
              <a:buChar char="•"/>
            </a:pPr>
            <a:r>
              <a:rPr lang="en-GB" sz="1200" kern="1200" dirty="0" smtClean="0">
                <a:solidFill>
                  <a:schemeClr val="tx1"/>
                </a:solidFill>
                <a:latin typeface="+mn-lt"/>
                <a:ea typeface="+mn-ea"/>
                <a:cs typeface="+mn-cs"/>
              </a:rPr>
              <a:t>However, in order to benefit from regional investment, governments will need access to the information that will help them to design and implement policy frameworks that will ensure that the investments are used to establish resource-efficient, low-carbon, and socially inclusive economic structures. </a:t>
            </a:r>
          </a:p>
          <a:p>
            <a:pPr>
              <a:buFont typeface="Arial"/>
              <a:buChar char="•"/>
            </a:pPr>
            <a:endParaRPr lang="en-GB" sz="1200" kern="1200" dirty="0" smtClean="0">
              <a:solidFill>
                <a:schemeClr val="tx1"/>
              </a:solidFill>
              <a:latin typeface="+mn-lt"/>
              <a:ea typeface="+mn-ea"/>
              <a:cs typeface="+mn-cs"/>
            </a:endParaRPr>
          </a:p>
          <a:p>
            <a:pPr marL="228600" indent="-22860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514350" indent="-514350">
              <a:buNone/>
            </a:pPr>
            <a:r>
              <a:rPr lang="en-GB" sz="1600" dirty="0" smtClean="0"/>
              <a:t>With the support of the Chinese government, UNEP has been working on IGE in the Central Asian sub-region since 2014.</a:t>
            </a:r>
          </a:p>
          <a:p>
            <a:pPr marL="514350" indent="-514350">
              <a:buNone/>
            </a:pPr>
            <a:endParaRPr lang="en-GB" sz="1600" dirty="0" smtClean="0"/>
          </a:p>
          <a:p>
            <a:pPr marL="514350" indent="-514350">
              <a:buNone/>
            </a:pPr>
            <a:r>
              <a:rPr lang="en-GB" sz="1600" dirty="0" smtClean="0"/>
              <a:t>Two projects</a:t>
            </a:r>
            <a:r>
              <a:rPr lang="en-GB" sz="1600" baseline="0" dirty="0" smtClean="0"/>
              <a:t> – both use the south-south cooperation modality</a:t>
            </a:r>
            <a:endParaRPr lang="en-GB" sz="1600" dirty="0" smtClean="0"/>
          </a:p>
          <a:p>
            <a:pPr marL="514350" indent="-514350">
              <a:buNone/>
            </a:pPr>
            <a:endParaRPr lang="en-GB" sz="1600" dirty="0" smtClean="0"/>
          </a:p>
          <a:p>
            <a:pPr marL="514350" indent="-514350">
              <a:buFont typeface="+mj-lt"/>
              <a:buAutoNum type="arabicPeriod"/>
            </a:pPr>
            <a:r>
              <a:rPr lang="en-US" sz="1200" b="1" i="1" dirty="0" smtClean="0"/>
              <a:t>South-South Cooperation in Mongolia and Central Asia Countries: Sharing Knowledge on Inclusive Green Economies and Ecological Civilization</a:t>
            </a:r>
          </a:p>
          <a:p>
            <a:pPr marL="514350" lvl="0" indent="-514350">
              <a:buFont typeface="+mj-lt"/>
              <a:buAutoNum type="arabicPeriod"/>
            </a:pPr>
            <a:r>
              <a:rPr lang="en-US" sz="1200" b="1" i="1" dirty="0" smtClean="0"/>
              <a:t>South-South Cooperation in China and Central Asia: Investing in a Green Silk Road</a:t>
            </a:r>
          </a:p>
          <a:p>
            <a:pPr marL="514350" lvl="0" indent="-514350">
              <a:buFont typeface="+mj-lt"/>
              <a:buAutoNum type="arabicPeriod"/>
            </a:pPr>
            <a:endParaRPr lang="en-US" sz="1200" b="1" i="1" dirty="0" smtClean="0"/>
          </a:p>
          <a:p>
            <a:pPr marL="514350" lvl="0" indent="-514350">
              <a:buFont typeface="+mj-lt"/>
              <a:buNone/>
            </a:pPr>
            <a:r>
              <a:rPr lang="en-US" sz="1200" b="1" i="0" dirty="0" smtClean="0"/>
              <a:t>Now I will give</a:t>
            </a:r>
            <a:r>
              <a:rPr lang="en-US" sz="1200" b="1" i="0" baseline="0" dirty="0" smtClean="0"/>
              <a:t> an overview of these two projects</a:t>
            </a:r>
            <a:r>
              <a:rPr lang="en-US" sz="1200" b="1" i="1" dirty="0" smtClean="0"/>
              <a:t> – one is nearly complete, and one is just beginning</a:t>
            </a:r>
            <a:r>
              <a:rPr lang="en-US" sz="1200" b="1" dirty="0" smtClean="0"/>
              <a:t> </a:t>
            </a:r>
          </a:p>
          <a:p>
            <a:pPr>
              <a:buFont typeface="Arial"/>
              <a:buChar char="•"/>
            </a:pPr>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indent="0">
              <a:buNone/>
            </a:pPr>
            <a:r>
              <a:rPr lang="en-US" sz="1200" b="1" i="1" dirty="0" smtClean="0"/>
              <a:t>South-South Cooperation in Mongolia and Central Asia Countries: Sharing Knowledge on Inclusive Green Economies and Ecological Civilization</a:t>
            </a:r>
            <a:r>
              <a:rPr lang="en-US" sz="1200" b="1" dirty="0" smtClean="0"/>
              <a:t> </a:t>
            </a:r>
          </a:p>
          <a:p>
            <a:pPr marL="0" indent="0">
              <a:buNone/>
            </a:pPr>
            <a:endParaRPr lang="en-US" sz="1200" dirty="0" smtClean="0"/>
          </a:p>
          <a:p>
            <a:pPr>
              <a:buFontTx/>
              <a:buNone/>
            </a:pPr>
            <a:r>
              <a:rPr lang="en-US" sz="1200" dirty="0" smtClean="0"/>
              <a:t> - ran for two years from April 2014 – April 2016</a:t>
            </a:r>
          </a:p>
          <a:p>
            <a:pPr>
              <a:buFontTx/>
              <a:buNone/>
            </a:pPr>
            <a:endParaRPr lang="en-US" sz="1200" dirty="0" smtClean="0"/>
          </a:p>
          <a:p>
            <a:pPr>
              <a:buFontTx/>
              <a:buNone/>
            </a:pPr>
            <a:r>
              <a:rPr lang="en-US" sz="1200" dirty="0" smtClean="0"/>
              <a:t>- Funded by the UNEP</a:t>
            </a:r>
            <a:r>
              <a:rPr lang="en-US" sz="1200" baseline="0" dirty="0" smtClean="0"/>
              <a:t>-China Trust Fund for the Environment</a:t>
            </a:r>
            <a:endParaRPr lang="en-US" sz="1200" dirty="0" smtClean="0"/>
          </a:p>
          <a:p>
            <a:pPr>
              <a:buNone/>
            </a:pPr>
            <a:endParaRPr lang="en-US" sz="1200" dirty="0" smtClean="0"/>
          </a:p>
          <a:p>
            <a:pPr>
              <a:buNone/>
            </a:pPr>
            <a:r>
              <a:rPr lang="en-US" sz="1200" dirty="0" smtClean="0"/>
              <a:t>Project Objectives:</a:t>
            </a:r>
          </a:p>
          <a:p>
            <a:pPr>
              <a:buNone/>
            </a:pPr>
            <a:endParaRPr lang="en-US" sz="1200" dirty="0" smtClean="0"/>
          </a:p>
          <a:p>
            <a:pPr>
              <a:buFont typeface="+mj-lt"/>
              <a:buAutoNum type="arabicPeriod"/>
            </a:pPr>
            <a:r>
              <a:rPr lang="en-US" sz="1200" dirty="0" smtClean="0"/>
              <a:t>Support Central Asian countries and Mongolia in developing their research capacity in the area of Green Economy</a:t>
            </a:r>
          </a:p>
          <a:p>
            <a:pPr>
              <a:buFont typeface="+mj-lt"/>
              <a:buAutoNum type="arabicPeriod"/>
            </a:pPr>
            <a:r>
              <a:rPr lang="en-US" sz="1200" dirty="0" smtClean="0"/>
              <a:t>Share this knowledge with decision makers and technical experts through South-South Cooperation  </a:t>
            </a:r>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None/>
            </a:pPr>
            <a:r>
              <a:rPr lang="en-GB" dirty="0" smtClean="0"/>
              <a:t>3 Main Project Activities</a:t>
            </a:r>
          </a:p>
          <a:p>
            <a:pPr>
              <a:buNone/>
            </a:pPr>
            <a:endParaRPr lang="en-GB" dirty="0" smtClean="0"/>
          </a:p>
          <a:p>
            <a:pPr marL="514350" lvl="0" indent="-514350">
              <a:buFont typeface="+mj-lt"/>
              <a:buAutoNum type="arabicPeriod"/>
            </a:pPr>
            <a:r>
              <a:rPr lang="en-US" sz="1200" b="1" i="1" dirty="0" smtClean="0"/>
              <a:t>Fellowship </a:t>
            </a:r>
            <a:r>
              <a:rPr lang="en-US" sz="1200" b="1" i="1" dirty="0" err="1" smtClean="0"/>
              <a:t>programme</a:t>
            </a:r>
            <a:r>
              <a:rPr lang="en-US" sz="1200" b="1" i="1" dirty="0" smtClean="0"/>
              <a:t> for researchers from Central Asian countries and Mongolia</a:t>
            </a:r>
          </a:p>
          <a:p>
            <a:pPr marL="514350" lvl="0" indent="-514350">
              <a:buFont typeface="+mj-lt"/>
              <a:buAutoNum type="arabicPeriod"/>
            </a:pPr>
            <a:endParaRPr lang="en-US" sz="1200" i="1" dirty="0" smtClean="0"/>
          </a:p>
          <a:p>
            <a:pPr marL="514350" indent="-514350"/>
            <a:r>
              <a:rPr lang="en-US" sz="1200" dirty="0" smtClean="0"/>
              <a:t>7 researchers from China, Kazakhstan, Kyrgyzstan, Mongolia, Tajikistan, and Uzbekistan</a:t>
            </a:r>
          </a:p>
          <a:p>
            <a:pPr marL="514350" indent="-514350"/>
            <a:endParaRPr lang="en-US" sz="1200" dirty="0" smtClean="0"/>
          </a:p>
          <a:p>
            <a:pPr marL="514350" indent="-514350"/>
            <a:r>
              <a:rPr lang="en-US" sz="1200" dirty="0" smtClean="0"/>
              <a:t>Beijing Normal University 3 May – 12 June 2015</a:t>
            </a:r>
          </a:p>
          <a:p>
            <a:pPr marL="514350" indent="-514350"/>
            <a:endParaRPr lang="en-GB" sz="1200" dirty="0" smtClean="0"/>
          </a:p>
          <a:p>
            <a:pPr marL="514350" indent="-514350"/>
            <a:r>
              <a:rPr lang="en-GB" sz="1200" dirty="0" smtClean="0"/>
              <a:t>workshops, field visits, lectures, research seminars</a:t>
            </a:r>
          </a:p>
          <a:p>
            <a:pPr marL="514350" indent="-514350"/>
            <a:endParaRPr lang="en-GB" sz="1200" dirty="0" smtClean="0"/>
          </a:p>
          <a:p>
            <a:pPr marL="514350" indent="-514350"/>
            <a:r>
              <a:rPr lang="en-GB" sz="1200" dirty="0" smtClean="0"/>
              <a:t>Produced research of GE issues in their countries</a:t>
            </a:r>
          </a:p>
          <a:p>
            <a:pPr marL="514350" lvl="0" indent="-514350">
              <a:buFont typeface="+mj-lt"/>
              <a:buAutoNum type="arabicPeriod"/>
            </a:pPr>
            <a:endParaRPr lang="en-US" sz="1200" i="1" dirty="0" smtClean="0"/>
          </a:p>
          <a:p>
            <a:pPr marL="514350" lvl="0" indent="-514350">
              <a:buFont typeface="+mj-lt"/>
              <a:buAutoNum type="arabicPeriod"/>
            </a:pPr>
            <a:r>
              <a:rPr lang="en-GB" sz="1200" b="1" i="1" dirty="0" smtClean="0"/>
              <a:t>High-level Workshop on Green Economy and Ecological Civilization Development in Central Asia, Mongolia and China: Developing a Green Silk Road</a:t>
            </a:r>
          </a:p>
          <a:p>
            <a:pPr marL="514350" lvl="0" indent="-514350">
              <a:buFont typeface="+mj-lt"/>
              <a:buAutoNum type="arabicPeriod"/>
            </a:pPr>
            <a:endParaRPr lang="en-GB" sz="1200" b="1" i="1" dirty="0" smtClean="0"/>
          </a:p>
          <a:p>
            <a:pPr marL="514350" indent="-514350"/>
            <a:r>
              <a:rPr lang="en-GB" sz="1200" dirty="0" smtClean="0"/>
              <a:t>11-12June, 2015</a:t>
            </a:r>
          </a:p>
          <a:p>
            <a:pPr marL="514350" indent="-514350"/>
            <a:endParaRPr lang="en-GB" sz="1200" dirty="0" smtClean="0"/>
          </a:p>
          <a:p>
            <a:pPr marL="514350" indent="-514350"/>
            <a:r>
              <a:rPr lang="en-GB" sz="1200" dirty="0" smtClean="0"/>
              <a:t>Experts and policymakers from China, Kazakhstan, Kyrgyzstan, Mongolia, Tajikistan, Uzbekistan</a:t>
            </a:r>
            <a:r>
              <a:rPr lang="en-GB" sz="1200" baseline="0" dirty="0" smtClean="0"/>
              <a:t> all attended, and on the 2</a:t>
            </a:r>
            <a:r>
              <a:rPr lang="en-GB" sz="1200" baseline="30000" dirty="0" smtClean="0"/>
              <a:t>nd</a:t>
            </a:r>
            <a:r>
              <a:rPr lang="en-GB" sz="1200" baseline="0" dirty="0" smtClean="0"/>
              <a:t> day</a:t>
            </a:r>
            <a:r>
              <a:rPr lang="en-US" sz="1200" dirty="0" smtClean="0"/>
              <a:t>research fellows presented results of their research on GE issues in their countries</a:t>
            </a:r>
          </a:p>
          <a:p>
            <a:pPr marL="514350" lvl="0" indent="-514350">
              <a:buFont typeface="+mj-lt"/>
              <a:buAutoNum type="arabicPeriod"/>
            </a:pPr>
            <a:endParaRPr lang="en-US" sz="1200" b="1" dirty="0" smtClean="0"/>
          </a:p>
          <a:p>
            <a:pPr marL="514350" lvl="0" indent="-514350">
              <a:buFont typeface="+mj-lt"/>
              <a:buAutoNum type="arabicPeriod"/>
            </a:pPr>
            <a:endParaRPr lang="en-US" sz="1200" b="1" dirty="0" smtClean="0"/>
          </a:p>
          <a:p>
            <a:pPr marL="514350" lvl="0" indent="-514350">
              <a:buFont typeface="+mj-lt"/>
              <a:buAutoNum type="arabicPeriod"/>
            </a:pPr>
            <a:r>
              <a:rPr lang="en-US" sz="1200" b="1" dirty="0" smtClean="0"/>
              <a:t>Scoping Report on Inclusive Green Economy in Central Asia, China, and Mongolia at the sub regional level</a:t>
            </a:r>
          </a:p>
          <a:p>
            <a:pPr marL="514350" lvl="0" indent="-514350">
              <a:buFont typeface="+mj-lt"/>
              <a:buAutoNum type="arabicPeriod"/>
            </a:pPr>
            <a:endParaRPr lang="en-US" sz="1200" b="1" dirty="0" smtClean="0"/>
          </a:p>
          <a:p>
            <a:pPr marL="514350" indent="-514350">
              <a:buNone/>
            </a:pPr>
            <a:r>
              <a:rPr lang="en-US" sz="1200" dirty="0" smtClean="0"/>
              <a:t>- lead author John Shilling – 20 years </a:t>
            </a:r>
            <a:r>
              <a:rPr lang="en-US" sz="1200" dirty="0" err="1" smtClean="0"/>
              <a:t>exeperience</a:t>
            </a:r>
            <a:r>
              <a:rPr lang="en-US" sz="1200" dirty="0" smtClean="0"/>
              <a:t> at world bank, now does GE</a:t>
            </a:r>
            <a:r>
              <a:rPr lang="en-US" sz="1200" baseline="0" dirty="0" smtClean="0"/>
              <a:t> modeling </a:t>
            </a:r>
            <a:endParaRPr lang="en-US" sz="1200" dirty="0" smtClean="0"/>
          </a:p>
          <a:p>
            <a:pPr marL="514350" indent="-514350">
              <a:buFontTx/>
              <a:buChar char="-"/>
            </a:pPr>
            <a:r>
              <a:rPr lang="en-US" sz="1200" dirty="0" smtClean="0"/>
              <a:t>Incorporates the work of the research fellows</a:t>
            </a:r>
          </a:p>
          <a:p>
            <a:pPr marL="514350" indent="-514350">
              <a:buFontTx/>
              <a:buChar char="-"/>
            </a:pPr>
            <a:r>
              <a:rPr lang="en-US" sz="1200" dirty="0" smtClean="0"/>
              <a:t>Identifies key sub-regional sustainable development issues and potential IGE priority areas</a:t>
            </a:r>
          </a:p>
          <a:p>
            <a:pPr marL="514350" indent="-514350">
              <a:buFontTx/>
              <a:buChar char="-"/>
            </a:pPr>
            <a:r>
              <a:rPr lang="en-US" sz="1200" dirty="0" smtClean="0"/>
              <a:t>Outlines next steps for working towards IGE</a:t>
            </a:r>
          </a:p>
          <a:p>
            <a:pPr marL="514350" indent="-514350">
              <a:buFontTx/>
              <a:buChar char="-"/>
            </a:pPr>
            <a:r>
              <a:rPr lang="en-US" sz="1200" dirty="0" smtClean="0"/>
              <a:t>Zero draft will be provided at Batumi for country validation </a:t>
            </a:r>
          </a:p>
          <a:p>
            <a:pPr marL="514350" lvl="0" indent="-514350">
              <a:buFont typeface="+mj-lt"/>
              <a:buAutoNum type="arabicPeriod"/>
            </a:pPr>
            <a:endParaRPr lang="en-US" sz="1200" b="1" dirty="0" smtClean="0"/>
          </a:p>
          <a:p>
            <a:pPr marL="514350" lvl="0" indent="-514350">
              <a:buFont typeface="+mj-lt"/>
              <a:buAutoNum type="arabicPeriod"/>
            </a:pPr>
            <a:endParaRPr lang="en-US" sz="1200" dirty="0" smtClean="0"/>
          </a:p>
          <a:p>
            <a:pPr marL="514350" lvl="0" indent="-514350">
              <a:buFont typeface="+mj-lt"/>
              <a:buAutoNum type="arabicPeriod"/>
            </a:pPr>
            <a:r>
              <a:rPr lang="en-US" sz="1200" dirty="0" smtClean="0"/>
              <a:t>How can the project countries work together on IGE</a:t>
            </a:r>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a:r>
              <a:rPr lang="en-GB" sz="1200" b="1" i="1" kern="1200" dirty="0" smtClean="0">
                <a:solidFill>
                  <a:schemeClr val="tx1"/>
                </a:solidFill>
                <a:latin typeface="+mn-lt"/>
                <a:ea typeface="+mn-ea"/>
                <a:cs typeface="+mn-cs"/>
              </a:rPr>
              <a:t>Water management:</a:t>
            </a:r>
            <a:r>
              <a:rPr lang="en-GB" sz="1200" b="1"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Water security and quality is one of the most pressing challenges in Central Asia. Efforts to establish a comprehensive multi-lateral framework for addressing interests in the region have met with varying levels of success, and tensions over competing uses of water for hydropower, irrigation, industrial and ecosystem demands have continued. Existing programs and initiatives tend to focus on information and technology sharing, promotion of join management of the systems, and investment coordination. </a:t>
            </a:r>
            <a:endParaRPr lang="en-US" sz="1200" kern="1200" dirty="0" smtClean="0">
              <a:solidFill>
                <a:schemeClr val="tx1"/>
              </a:solidFill>
              <a:latin typeface="+mn-lt"/>
              <a:ea typeface="+mn-ea"/>
              <a:cs typeface="+mn-cs"/>
            </a:endParaRPr>
          </a:p>
          <a:p>
            <a:r>
              <a:rPr lang="en-GB" sz="1200" i="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Access to sustainable energy:</a:t>
            </a:r>
            <a:r>
              <a:rPr lang="en-GB" sz="1200" b="1"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Most CAMC countries are heavily dependent on fossil fuels. While there is no comprehensive regional sustainable energy framework, CAMC countries have pursued energy effectiveness/saving/efficiency programs, primarily in hydropower, led by the donor community and domestic demand pressures. Development of wind and solar projects remains very promising, with donors developing production capabilities with national agencies. China, one of the world’s leaders in renewable energy and efficiency upgrades, could play a role in “greening” the CAM region. Lack of financing, insufficient technical capacity, and ineffective governance have affected implementation of these initiatives. Overcoming these roadblocks requires governments to reform and restructure energy tariffs, taxes, subsidies, and regulations in order to create incentives to decrease energy consumption and increase energy efficiency.</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Agriculture and food security</a:t>
            </a:r>
            <a:r>
              <a:rPr lang="en-GB" sz="1200" i="1"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Agriculture is one of the most vulnerable sectors in most of the CAMC economies, accounting for 26% of total employment and 4.5% of GDP. The agricultural sectors in all Central Asian countries underwent significant land and farm reforms after the collapse of the USSR. However, the necessary structural reforms to improve resource use efficiency, streamline marketing and address food security have not been fully implemented. Low water use efficiency, high irrigation losses (due to high rates of evaporation), and high </a:t>
            </a:r>
            <a:r>
              <a:rPr lang="en-GB" sz="1200" kern="1200" dirty="0" err="1" smtClean="0">
                <a:solidFill>
                  <a:schemeClr val="tx1"/>
                </a:solidFill>
                <a:latin typeface="+mn-lt"/>
                <a:ea typeface="+mn-ea"/>
                <a:cs typeface="+mn-cs"/>
              </a:rPr>
              <a:t>salinization</a:t>
            </a:r>
            <a:r>
              <a:rPr lang="en-GB" sz="1200" kern="1200" dirty="0" smtClean="0">
                <a:solidFill>
                  <a:schemeClr val="tx1"/>
                </a:solidFill>
                <a:latin typeface="+mn-lt"/>
                <a:ea typeface="+mn-ea"/>
                <a:cs typeface="+mn-cs"/>
              </a:rPr>
              <a:t> levels characterize the agricultural sectors in all these countries. In the context of IGE, investments must be focused on sourcing and applying advanced water and energy efficient farming technologies, promoting organic agriculture, ensuring sustainability of supply chains and re-examining subsidies in the sector. </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Waste management</a:t>
            </a:r>
            <a:r>
              <a:rPr lang="en-GB" sz="1200" i="1"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 CAMC countries share many common challenges in waste management. Solid and industrial waste storage, processing, and disposal have so far been done piecemeal in most of Central Asia, and they still require formal strategies and regulatory frameworks to be properly implemented. One of the reasons for such slow progress is that waste management only recently became a priority for the CAMC countries. Demand for technology transfer and private investment in waste management, ranging from industrial waste in extractive and construction industries to municipal waste processing and wastewater treatment, is high.</a:t>
            </a:r>
            <a:endParaRPr lang="en-US" sz="1200" kern="1200" dirty="0" smtClean="0">
              <a:solidFill>
                <a:schemeClr val="tx1"/>
              </a:solidFill>
              <a:latin typeface="+mn-lt"/>
              <a:ea typeface="+mn-ea"/>
              <a:cs typeface="+mn-cs"/>
            </a:endParaRPr>
          </a:p>
          <a:p>
            <a:pPr lvl="0"/>
            <a:endParaRPr lang="en-GB" sz="1200" i="1"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Transportation corridor/Road links</a:t>
            </a:r>
            <a:r>
              <a:rPr lang="en-GB" sz="1200" i="1"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 Plans for large transportation infrastructure projects, including the so-called “Silk Road” transportation corridor, are likely to attract the most external investment to the CAM region. These have significant environmental and social implications for the region as a whole and will need to address issues such as environmental governance, specifically insufficient public engagement and limited scope of consultations.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a:r>
              <a:rPr lang="en-GB" sz="1200" b="1" i="1" kern="1200" dirty="0" smtClean="0">
                <a:solidFill>
                  <a:schemeClr val="tx1"/>
                </a:solidFill>
                <a:latin typeface="+mn-lt"/>
                <a:ea typeface="+mn-ea"/>
                <a:cs typeface="+mn-cs"/>
              </a:rPr>
              <a:t>Step one: Develop a set of IGE priorities</a:t>
            </a:r>
          </a:p>
          <a:p>
            <a:pPr lvl="0"/>
            <a:endParaRPr lang="en-US" sz="1200" kern="1200" dirty="0" smtClean="0">
              <a:solidFill>
                <a:schemeClr val="tx1"/>
              </a:solidFill>
              <a:latin typeface="+mn-lt"/>
              <a:ea typeface="+mn-ea"/>
              <a:cs typeface="+mn-cs"/>
            </a:endParaRPr>
          </a:p>
          <a:p>
            <a:pPr lvl="1"/>
            <a:r>
              <a:rPr lang="en-GB" sz="1200" kern="1200" dirty="0" smtClean="0">
                <a:solidFill>
                  <a:schemeClr val="tx1"/>
                </a:solidFill>
                <a:latin typeface="+mn-lt"/>
                <a:ea typeface="+mn-ea"/>
                <a:cs typeface="+mn-cs"/>
              </a:rPr>
              <a:t>National governments would benefit from the development of a set of IGE</a:t>
            </a:r>
            <a:r>
              <a:rPr lang="en-GB" sz="1200" kern="1200" baseline="0" dirty="0" smtClean="0">
                <a:solidFill>
                  <a:schemeClr val="tx1"/>
                </a:solidFill>
                <a:latin typeface="+mn-lt"/>
                <a:ea typeface="+mn-ea"/>
                <a:cs typeface="+mn-cs"/>
              </a:rPr>
              <a:t> priority issues and areas that </a:t>
            </a:r>
            <a:r>
              <a:rPr lang="en-GB" sz="1200" kern="1200" dirty="0" smtClean="0">
                <a:solidFill>
                  <a:schemeClr val="tx1"/>
                </a:solidFill>
                <a:latin typeface="+mn-lt"/>
                <a:ea typeface="+mn-ea"/>
                <a:cs typeface="+mn-cs"/>
              </a:rPr>
              <a:t>include, if possible, shared regional issues as part of their analyses and economic transition policies.</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1"/>
            <a:endParaRPr lang="en-US" sz="1200"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Step two: Determine the investments required</a:t>
            </a:r>
            <a:r>
              <a:rPr lang="en-GB" sz="1200" b="1" i="1" kern="1200" baseline="0" dirty="0" smtClean="0">
                <a:solidFill>
                  <a:schemeClr val="tx1"/>
                </a:solidFill>
                <a:latin typeface="+mn-lt"/>
                <a:ea typeface="+mn-ea"/>
                <a:cs typeface="+mn-cs"/>
              </a:rPr>
              <a:t> to address IGE priorities</a:t>
            </a:r>
            <a:endParaRPr lang="en-US" sz="1200" b="1"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1"/>
            <a:r>
              <a:rPr lang="en-GB" sz="1200" kern="1200" dirty="0" smtClean="0">
                <a:solidFill>
                  <a:schemeClr val="tx1"/>
                </a:solidFill>
                <a:latin typeface="+mn-lt"/>
                <a:ea typeface="+mn-ea"/>
                <a:cs typeface="+mn-cs"/>
              </a:rPr>
              <a:t>Many of the shifts to IGE require significant additional investments. Analysis of financial issues will show where budget and borrowing constraints may dictate the timing and manner of the IGE transition. Sub-regional policies, regulations, and resource management will require cooperation on financing to ensure that the costs and benefits are properly shared.</a:t>
            </a:r>
          </a:p>
          <a:p>
            <a:pPr lvl="1"/>
            <a:endParaRPr lang="en-GB" sz="1200"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Step three: Define the Policies and Programs Needed to Enable investments</a:t>
            </a:r>
          </a:p>
          <a:p>
            <a:pPr lvl="0"/>
            <a:endParaRPr lang="en-US" sz="1200" kern="1200" dirty="0" smtClean="0">
              <a:solidFill>
                <a:schemeClr val="tx1"/>
              </a:solidFill>
              <a:latin typeface="+mn-lt"/>
              <a:ea typeface="+mn-ea"/>
              <a:cs typeface="+mn-cs"/>
            </a:endParaRPr>
          </a:p>
          <a:p>
            <a:pPr lvl="1"/>
            <a:r>
              <a:rPr lang="en-GB" sz="1200" kern="1200" dirty="0" smtClean="0">
                <a:solidFill>
                  <a:schemeClr val="tx1"/>
                </a:solidFill>
                <a:latin typeface="+mn-lt"/>
                <a:ea typeface="+mn-ea"/>
                <a:cs typeface="+mn-cs"/>
              </a:rPr>
              <a:t>Development of IGE strategies would entail the implementation of policies and programs needed to shift investment towards dealing with the identified IGE issues/priorities and achieve greener development goals, as well as consider the effects that these policies will have on the government structure, budget, and relations with interest groups, as well as its relations with its neighbours.</a:t>
            </a:r>
          </a:p>
          <a:p>
            <a:pPr lvl="1"/>
            <a:endParaRPr lang="en-US" sz="1200" kern="1200" dirty="0" smtClean="0">
              <a:solidFill>
                <a:schemeClr val="tx1"/>
              </a:solidFill>
              <a:latin typeface="+mn-lt"/>
              <a:ea typeface="+mn-ea"/>
              <a:cs typeface="+mn-cs"/>
            </a:endParaRPr>
          </a:p>
          <a:p>
            <a:pPr lvl="0"/>
            <a:r>
              <a:rPr lang="en-GB" sz="1200" b="1" i="1" kern="1200" dirty="0" smtClean="0">
                <a:solidFill>
                  <a:schemeClr val="tx1"/>
                </a:solidFill>
                <a:latin typeface="+mn-lt"/>
                <a:ea typeface="+mn-ea"/>
                <a:cs typeface="+mn-cs"/>
              </a:rPr>
              <a:t>Step four: Formalizing sub-regional cooperation</a:t>
            </a:r>
            <a:endParaRPr lang="en-US" sz="1200" b="1"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1"/>
            <a:r>
              <a:rPr lang="en-GB" sz="1200" kern="1200" dirty="0" smtClean="0">
                <a:solidFill>
                  <a:schemeClr val="tx1"/>
                </a:solidFill>
                <a:latin typeface="+mn-lt"/>
                <a:ea typeface="+mn-ea"/>
                <a:cs typeface="+mn-cs"/>
              </a:rPr>
              <a:t>Improved sub-regional cooperation will be beneficial to designing, undertaking, and financing the changes needed to shift to IGE. Policy dialogue through existing regional cooperation bodies can enhance joint action on IGE. There should also be a focus on capacity building and knowledge sharing among policymakers and research institutions. Formal long-term modelling approaches could also help understand the positive and negative effects of policies in the countries and sub-region, providing a basis for more thorough coordination.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Char char="-"/>
              <a:tabLst/>
              <a:defRPr/>
            </a:pPr>
            <a:r>
              <a:rPr lang="en-US" sz="1100" b="1" i="1" dirty="0" smtClean="0"/>
              <a:t>South-South Cooperation in China and Central Asia: Investing in a Green Silk Road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 </a:t>
            </a:r>
          </a:p>
          <a:p>
            <a:pPr marL="0" marR="0" lvl="0" indent="0" algn="l" defTabSz="914400" rtl="0" eaLnBrk="1" fontAlgn="auto" latinLnBrk="0" hangingPunct="1">
              <a:lnSpc>
                <a:spcPct val="100000"/>
              </a:lnSpc>
              <a:spcBef>
                <a:spcPts val="0"/>
              </a:spcBef>
              <a:spcAft>
                <a:spcPts val="0"/>
              </a:spcAft>
              <a:buClrTx/>
              <a:buSzTx/>
              <a:buFontTx/>
              <a:buChar char="-"/>
              <a:tabLst/>
              <a:defRPr/>
            </a:pPr>
            <a:r>
              <a:rPr lang="en-US" sz="1100" dirty="0" smtClean="0"/>
              <a:t>Builds on the work of the previous project</a:t>
            </a:r>
          </a:p>
          <a:p>
            <a:pPr marL="0" lvl="0" indent="0">
              <a:buFontTx/>
              <a:buChar char="-"/>
            </a:pPr>
            <a:endParaRPr lang="en-US" sz="1100" dirty="0" smtClean="0"/>
          </a:p>
          <a:p>
            <a:pPr marL="0" lvl="0" indent="0">
              <a:buFontTx/>
              <a:buChar char="-"/>
            </a:pPr>
            <a:endParaRPr lang="en-US" sz="1100" dirty="0" smtClean="0"/>
          </a:p>
          <a:p>
            <a:pPr marL="0" lvl="0" indent="0">
              <a:buFontTx/>
              <a:buChar char="-"/>
            </a:pPr>
            <a:r>
              <a:rPr lang="en-US" sz="1100" dirty="0" smtClean="0"/>
              <a:t>June 2015 – June 2017</a:t>
            </a:r>
          </a:p>
          <a:p>
            <a:pPr marL="0" lvl="0" indent="0">
              <a:buFontTx/>
              <a:buChar char="-"/>
            </a:pPr>
            <a:r>
              <a:rPr lang="en-US" sz="1100" dirty="0" smtClean="0"/>
              <a:t>China funded</a:t>
            </a:r>
          </a:p>
          <a:p>
            <a:pPr marL="0" lvl="0" indent="0">
              <a:buFontTx/>
              <a:buChar char="-"/>
            </a:pPr>
            <a:endParaRPr lang="en-US" sz="1200" dirty="0" smtClean="0"/>
          </a:p>
          <a:p>
            <a:pPr marL="0" lvl="0" indent="0">
              <a:buNone/>
            </a:pPr>
            <a:r>
              <a:rPr lang="en-US" sz="1200" dirty="0" smtClean="0"/>
              <a:t>Project Objectives:</a:t>
            </a:r>
          </a:p>
          <a:p>
            <a:pPr marL="457200" lvl="0" indent="-457200">
              <a:buFont typeface="+mj-lt"/>
              <a:buAutoNum type="arabicPeriod"/>
            </a:pPr>
            <a:r>
              <a:rPr lang="en-US" sz="1200" dirty="0" smtClean="0"/>
              <a:t>Central Asian countries develop the knowledge and capacity to shift and transform economic structures towards green economies, using investment, trade and macroeconomic policies as levers for change</a:t>
            </a:r>
          </a:p>
          <a:p>
            <a:pPr marL="457200" lvl="0" indent="-457200">
              <a:buFont typeface="+mj-lt"/>
              <a:buAutoNum type="arabicPeriod"/>
            </a:pPr>
            <a:r>
              <a:rPr lang="en-US" sz="1200" dirty="0" smtClean="0"/>
              <a:t>Provide policy makers with sector-specific information required to design and implement policies that will enable green investments in key sectors, related to the achievement of specific Sustainable Development Goals (</a:t>
            </a:r>
            <a:r>
              <a:rPr lang="en-US" sz="1200" dirty="0" err="1" smtClean="0"/>
              <a:t>SDGs</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1CF537EC-0481-4F41-A2DE-942A836E5685}"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5" name="Group 14"/>
          <p:cNvGrpSpPr/>
          <p:nvPr/>
        </p:nvGrpSpPr>
        <p:grpSpPr>
          <a:xfrm>
            <a:off x="1" y="5571617"/>
            <a:ext cx="9144000" cy="1286383"/>
            <a:chOff x="9821" y="908118"/>
            <a:chExt cx="16919621" cy="2380262"/>
          </a:xfrm>
        </p:grpSpPr>
        <p:pic>
          <p:nvPicPr>
            <p:cNvPr id="9" name="Picture 8"/>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5981277" y="926922"/>
              <a:ext cx="2476923" cy="236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3493430" y="908118"/>
              <a:ext cx="2487847" cy="236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9821" y="926922"/>
              <a:ext cx="3541973" cy="236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12002904" y="908118"/>
              <a:ext cx="2463269" cy="2358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a:picLocks noChangeAspect="1" noChangeArrowheads="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8458200" y="908118"/>
              <a:ext cx="3544704" cy="236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noChangeArrowheads="1"/>
            </p:cNvPicPr>
            <p:nvPr/>
          </p:nvPicPr>
          <p:blipFill>
            <a:blip r:embed="rId7">
              <a:lum bright="70000" contrast="-70000"/>
              <a:extLst>
                <a:ext uri="{28A0092B-C50C-407E-A947-70E740481C1C}">
                  <a14:useLocalDpi xmlns:a14="http://schemas.microsoft.com/office/drawing/2010/main" val="0"/>
                </a:ext>
              </a:extLst>
            </a:blip>
            <a:srcRect/>
            <a:stretch>
              <a:fillRect/>
            </a:stretch>
          </p:blipFill>
          <p:spPr bwMode="auto">
            <a:xfrm>
              <a:off x="14466173" y="908118"/>
              <a:ext cx="2463269" cy="2358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85800" y="2313674"/>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19017"/>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25252115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104853771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56138"/>
            <a:ext cx="2057400" cy="4970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56138"/>
            <a:ext cx="6019800" cy="4970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42520491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284300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35017151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2446031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6147202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7445221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13199849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4810" y="1208690"/>
            <a:ext cx="3008313" cy="97629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208690"/>
            <a:ext cx="5111750" cy="49174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184982"/>
            <a:ext cx="3008313" cy="394118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41870383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4024" y="4800600"/>
            <a:ext cx="810292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84024" y="1040523"/>
            <a:ext cx="8102928" cy="36870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84024" y="5367338"/>
            <a:ext cx="81029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F6AC1-C62C-4DF9-99BB-BD359D2917DF}" type="datetimeFigureOut">
              <a:rPr lang="en-GB" smtClean="0"/>
              <a:pPr/>
              <a:t>24/05/2016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4E45-D3E6-4CDD-95AA-9343725D492B}" type="slidenum">
              <a:rPr lang="en-GB" smtClean="0"/>
              <a:pPr/>
              <a:t>‹#›</a:t>
            </a:fld>
            <a:endParaRPr lang="en-GB"/>
          </a:p>
        </p:txBody>
      </p:sp>
    </p:spTree>
    <p:extLst>
      <p:ext uri="{BB962C8B-B14F-4D97-AF65-F5344CB8AC3E}">
        <p14:creationId xmlns:p14="http://schemas.microsoft.com/office/powerpoint/2010/main" val="39415973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9144000" cy="908050"/>
          </a:xfrm>
          <a:prstGeom prst="rect">
            <a:avLst/>
          </a:prstGeom>
          <a:solidFill>
            <a:srgbClr val="8AB435">
              <a:alpha val="70000"/>
            </a:srgbClr>
          </a:solidFill>
          <a:ln>
            <a:noFill/>
          </a:ln>
        </p:spPr>
        <p:txBody>
          <a:bodyPr wrap="none" anchor="ctr"/>
          <a:lstStyle/>
          <a:p>
            <a:endParaRPr lang="fr-CH"/>
          </a:p>
        </p:txBody>
      </p:sp>
      <p:sp>
        <p:nvSpPr>
          <p:cNvPr id="2" name="Title Placeholder 1"/>
          <p:cNvSpPr>
            <a:spLocks noGrp="1"/>
          </p:cNvSpPr>
          <p:nvPr>
            <p:ph type="title"/>
          </p:nvPr>
        </p:nvSpPr>
        <p:spPr>
          <a:xfrm>
            <a:off x="1240221" y="0"/>
            <a:ext cx="7446580" cy="9080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7972"/>
            <a:ext cx="8229600" cy="48381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F6AC1-C62C-4DF9-99BB-BD359D2917DF}" type="datetimeFigureOut">
              <a:rPr lang="en-GB" smtClean="0"/>
              <a:pPr/>
              <a:t>24/05/2016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54E45-D3E6-4CDD-95AA-9343725D492B}" type="slidenum">
              <a:rPr lang="en-GB" smtClean="0"/>
              <a:pPr/>
              <a:t>‹#›</a:t>
            </a:fld>
            <a:endParaRPr lang="en-GB"/>
          </a:p>
        </p:txBody>
      </p:sp>
      <p:pic>
        <p:nvPicPr>
          <p:cNvPr id="8" name="Picture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6838" y="71438"/>
            <a:ext cx="65881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7933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r" defTabSz="4572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err="1" smtClean="0"/>
              <a:t>Инклюзивн</a:t>
            </a:r>
            <a:r>
              <a:rPr lang="ru-RU" sz="3200" dirty="0" err="1" smtClean="0"/>
              <a:t>ая</a:t>
            </a:r>
            <a:r>
              <a:rPr lang="en-US" sz="3200" dirty="0" smtClean="0"/>
              <a:t> </a:t>
            </a:r>
            <a:r>
              <a:rPr lang="en-US" sz="3200" dirty="0" err="1" smtClean="0"/>
              <a:t>Зеленая</a:t>
            </a:r>
            <a:r>
              <a:rPr lang="en-US" sz="3200" dirty="0" smtClean="0"/>
              <a:t> </a:t>
            </a:r>
            <a:r>
              <a:rPr lang="en-US" sz="3200" dirty="0" err="1" smtClean="0"/>
              <a:t>экономика</a:t>
            </a:r>
            <a:r>
              <a:rPr lang="ru-RU" sz="3200" dirty="0" smtClean="0"/>
              <a:t> (ИЗЭ)</a:t>
            </a:r>
            <a:r>
              <a:rPr lang="en-US" sz="3200" dirty="0" smtClean="0"/>
              <a:t> </a:t>
            </a:r>
            <a:r>
              <a:rPr lang="ru-RU" sz="3200" dirty="0"/>
              <a:t/>
            </a:r>
            <a:br>
              <a:rPr lang="ru-RU" sz="3200" dirty="0"/>
            </a:br>
            <a:r>
              <a:rPr lang="ru-RU" sz="3200" dirty="0" smtClean="0"/>
              <a:t>в</a:t>
            </a:r>
            <a:r>
              <a:rPr lang="en-US" sz="3200" dirty="0" smtClean="0"/>
              <a:t> </a:t>
            </a:r>
            <a:r>
              <a:rPr lang="en-US" sz="3200" dirty="0" err="1" smtClean="0"/>
              <a:t>Центральной</a:t>
            </a:r>
            <a:r>
              <a:rPr lang="en-US" sz="3200" dirty="0" smtClean="0"/>
              <a:t> </a:t>
            </a:r>
            <a:r>
              <a:rPr lang="en-US" sz="3200" dirty="0" err="1" smtClean="0"/>
              <a:t>Азии</a:t>
            </a:r>
            <a:endParaRPr lang="en-GB" sz="3200" dirty="0"/>
          </a:p>
        </p:txBody>
      </p:sp>
      <p:sp>
        <p:nvSpPr>
          <p:cNvPr id="3" name="Subtitle 2"/>
          <p:cNvSpPr>
            <a:spLocks noGrp="1"/>
          </p:cNvSpPr>
          <p:nvPr>
            <p:ph type="subTitle" idx="1"/>
          </p:nvPr>
        </p:nvSpPr>
        <p:spPr/>
        <p:txBody>
          <a:bodyPr>
            <a:normAutofit/>
          </a:bodyPr>
          <a:lstStyle/>
          <a:p>
            <a:r>
              <a:rPr lang="ru-RU" sz="2400" dirty="0" err="1" smtClean="0"/>
              <a:t>Рован</a:t>
            </a:r>
            <a:r>
              <a:rPr lang="ru-RU" sz="2400" dirty="0" smtClean="0"/>
              <a:t> </a:t>
            </a:r>
            <a:r>
              <a:rPr lang="ru-RU" sz="2400" dirty="0" err="1" smtClean="0"/>
              <a:t>Палмер</a:t>
            </a:r>
            <a:r>
              <a:rPr lang="en-US" sz="2400" dirty="0" smtClean="0"/>
              <a:t>, </a:t>
            </a:r>
            <a:r>
              <a:rPr lang="ru-RU" sz="2400" dirty="0" smtClean="0"/>
              <a:t>ЮНЕП</a:t>
            </a:r>
            <a:endParaRPr lang="en-US" sz="2400" dirty="0" smtClean="0"/>
          </a:p>
          <a:p>
            <a:endParaRPr lang="en-GB" sz="2400" dirty="0"/>
          </a:p>
        </p:txBody>
      </p:sp>
    </p:spTree>
    <p:extLst>
      <p:ext uri="{BB962C8B-B14F-4D97-AF65-F5344CB8AC3E}">
        <p14:creationId xmlns:p14="http://schemas.microsoft.com/office/powerpoint/2010/main" val="34695754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1 - </a:t>
            </a:r>
            <a:r>
              <a:rPr lang="en-US" dirty="0" err="1" smtClean="0"/>
              <a:t>Обзорн</a:t>
            </a:r>
            <a:r>
              <a:rPr lang="ru-RU" dirty="0" err="1" smtClean="0"/>
              <a:t>ый</a:t>
            </a:r>
            <a:r>
              <a:rPr lang="en-US" dirty="0" smtClean="0"/>
              <a:t> </a:t>
            </a:r>
            <a:r>
              <a:rPr lang="en-US" dirty="0" err="1" smtClean="0"/>
              <a:t>отчет</a:t>
            </a:r>
            <a:endParaRPr lang="en-GB" dirty="0"/>
          </a:p>
        </p:txBody>
      </p:sp>
      <p:sp>
        <p:nvSpPr>
          <p:cNvPr id="3" name="Content Placeholder 2"/>
          <p:cNvSpPr>
            <a:spLocks noGrp="1"/>
          </p:cNvSpPr>
          <p:nvPr>
            <p:ph idx="1"/>
          </p:nvPr>
        </p:nvSpPr>
        <p:spPr/>
        <p:txBody>
          <a:bodyPr>
            <a:normAutofit/>
          </a:bodyPr>
          <a:lstStyle/>
          <a:p>
            <a:pPr marL="514350" lvl="0" indent="-514350">
              <a:buNone/>
            </a:pPr>
            <a:r>
              <a:rPr lang="en-US" sz="2800" dirty="0" err="1" smtClean="0"/>
              <a:t>Ключ</a:t>
            </a:r>
            <a:r>
              <a:rPr lang="ru-RU" sz="2800" dirty="0" err="1" smtClean="0"/>
              <a:t>евые</a:t>
            </a:r>
            <a:r>
              <a:rPr lang="ru-RU" sz="2800" dirty="0" smtClean="0"/>
              <a:t> аспекты для</a:t>
            </a:r>
            <a:r>
              <a:rPr lang="en-US" sz="2800" dirty="0" smtClean="0"/>
              <a:t> </a:t>
            </a:r>
            <a:r>
              <a:rPr lang="en-US" sz="2800" dirty="0" err="1" smtClean="0"/>
              <a:t>успех</a:t>
            </a:r>
            <a:r>
              <a:rPr lang="ru-RU" sz="2800" dirty="0" smtClean="0"/>
              <a:t>а</a:t>
            </a:r>
            <a:r>
              <a:rPr lang="ru-RU" sz="2800" dirty="0"/>
              <a:t> </a:t>
            </a:r>
            <a:r>
              <a:rPr lang="en-US" sz="2800" dirty="0" err="1" smtClean="0"/>
              <a:t>субрегиональной</a:t>
            </a:r>
            <a:r>
              <a:rPr lang="en-US" sz="2800" dirty="0" smtClean="0"/>
              <a:t> </a:t>
            </a:r>
            <a:r>
              <a:rPr lang="ru-RU" sz="2800" dirty="0" smtClean="0"/>
              <a:t>ИЗЭ</a:t>
            </a:r>
            <a:endParaRPr lang="en-US" sz="2800" dirty="0" smtClean="0"/>
          </a:p>
          <a:p>
            <a:pPr marL="514350" lvl="0" indent="-514350">
              <a:buNone/>
            </a:pPr>
            <a:endParaRPr lang="en-US" sz="2800" dirty="0" smtClean="0"/>
          </a:p>
          <a:p>
            <a:pPr marL="514350" lvl="0" indent="-514350">
              <a:buFont typeface="+mj-lt"/>
              <a:buAutoNum type="arabicPeriod"/>
            </a:pPr>
            <a:r>
              <a:rPr lang="en-US" sz="2400" dirty="0" err="1" smtClean="0"/>
              <a:t>Разработка</a:t>
            </a:r>
            <a:r>
              <a:rPr lang="en-US" sz="2400" dirty="0" smtClean="0"/>
              <a:t> </a:t>
            </a:r>
            <a:r>
              <a:rPr lang="en-US" sz="2400" dirty="0" err="1" smtClean="0"/>
              <a:t>приоритетов</a:t>
            </a:r>
            <a:r>
              <a:rPr lang="en-US" sz="2400" dirty="0" smtClean="0"/>
              <a:t> </a:t>
            </a:r>
            <a:r>
              <a:rPr lang="ru-RU" sz="2400" dirty="0" smtClean="0"/>
              <a:t>ИЗЭ</a:t>
            </a:r>
            <a:endParaRPr lang="en-US" sz="2400" dirty="0" smtClean="0"/>
          </a:p>
          <a:p>
            <a:pPr marL="514350" lvl="0" indent="-514350">
              <a:buFont typeface="+mj-lt"/>
              <a:buAutoNum type="arabicPeriod"/>
            </a:pPr>
            <a:r>
              <a:rPr lang="en-US" sz="2400" dirty="0" err="1" smtClean="0"/>
              <a:t>Определить</a:t>
            </a:r>
            <a:r>
              <a:rPr lang="en-US" sz="2400" dirty="0" smtClean="0"/>
              <a:t> </a:t>
            </a:r>
            <a:r>
              <a:rPr lang="en-US" sz="2400" dirty="0" err="1" smtClean="0"/>
              <a:t>инвестиции</a:t>
            </a:r>
            <a:r>
              <a:rPr lang="en-US" sz="2400" dirty="0" smtClean="0"/>
              <a:t> и </a:t>
            </a:r>
            <a:r>
              <a:rPr lang="en-US" sz="2400" dirty="0" err="1" smtClean="0"/>
              <a:t>финансирование</a:t>
            </a:r>
            <a:r>
              <a:rPr lang="en-US" sz="2400" dirty="0" smtClean="0"/>
              <a:t> </a:t>
            </a:r>
            <a:r>
              <a:rPr lang="en-US" sz="2400" dirty="0" err="1" smtClean="0"/>
              <a:t>необходимые</a:t>
            </a:r>
            <a:r>
              <a:rPr lang="en-US" sz="2400" dirty="0" smtClean="0"/>
              <a:t> </a:t>
            </a:r>
            <a:r>
              <a:rPr lang="en-US" sz="2400" dirty="0" err="1" smtClean="0"/>
              <a:t>для</a:t>
            </a:r>
            <a:r>
              <a:rPr lang="en-US" sz="2400" dirty="0" smtClean="0"/>
              <a:t> </a:t>
            </a:r>
            <a:r>
              <a:rPr lang="en-US" sz="2400" dirty="0" err="1" smtClean="0"/>
              <a:t>решения</a:t>
            </a:r>
            <a:r>
              <a:rPr lang="en-US" sz="2400" dirty="0" smtClean="0"/>
              <a:t> </a:t>
            </a:r>
            <a:r>
              <a:rPr lang="en-US" sz="2400" dirty="0" err="1" smtClean="0"/>
              <a:t>приоритетных</a:t>
            </a:r>
            <a:r>
              <a:rPr lang="en-US" sz="2400" dirty="0" smtClean="0"/>
              <a:t> </a:t>
            </a:r>
            <a:r>
              <a:rPr lang="en-US" sz="2400" dirty="0" err="1" smtClean="0"/>
              <a:t>вопросов</a:t>
            </a:r>
            <a:r>
              <a:rPr lang="en-US" sz="2400" dirty="0" smtClean="0"/>
              <a:t> </a:t>
            </a:r>
            <a:r>
              <a:rPr lang="ru-RU" sz="2400" dirty="0" smtClean="0"/>
              <a:t>ИЗЭ</a:t>
            </a:r>
            <a:endParaRPr lang="en-US" sz="2400" dirty="0" smtClean="0"/>
          </a:p>
          <a:p>
            <a:pPr marL="514350" lvl="0" indent="-514350">
              <a:buFont typeface="+mj-lt"/>
              <a:buAutoNum type="arabicPeriod"/>
            </a:pPr>
            <a:r>
              <a:rPr lang="en-US" sz="2400" dirty="0" err="1" smtClean="0"/>
              <a:t>Определение</a:t>
            </a:r>
            <a:r>
              <a:rPr lang="en-US" sz="2400" dirty="0" smtClean="0"/>
              <a:t> </a:t>
            </a:r>
            <a:r>
              <a:rPr lang="en-US" sz="2400" dirty="0" err="1" smtClean="0"/>
              <a:t>политик</a:t>
            </a:r>
            <a:r>
              <a:rPr lang="en-US" sz="2400" dirty="0" smtClean="0"/>
              <a:t>, </a:t>
            </a:r>
            <a:r>
              <a:rPr lang="en-US" sz="2400" dirty="0" err="1" smtClean="0"/>
              <a:t>необходимых</a:t>
            </a:r>
            <a:r>
              <a:rPr lang="en-US" sz="2400" dirty="0" smtClean="0"/>
              <a:t> </a:t>
            </a:r>
            <a:r>
              <a:rPr lang="en-US" sz="2400" dirty="0" err="1" smtClean="0"/>
              <a:t>для</a:t>
            </a:r>
            <a:r>
              <a:rPr lang="en-US" sz="2400" dirty="0" smtClean="0"/>
              <a:t> </a:t>
            </a:r>
            <a:r>
              <a:rPr lang="ru-RU" sz="2400" dirty="0" smtClean="0"/>
              <a:t>реализации </a:t>
            </a:r>
            <a:r>
              <a:rPr lang="en-US" sz="2400" dirty="0" err="1" smtClean="0"/>
              <a:t>инвестици</a:t>
            </a:r>
            <a:r>
              <a:rPr lang="ru-RU" sz="2400" dirty="0" smtClean="0"/>
              <a:t>й</a:t>
            </a:r>
            <a:endParaRPr lang="en-US" sz="2400" dirty="0" smtClean="0"/>
          </a:p>
          <a:p>
            <a:pPr marL="514350" lvl="0" indent="-514350">
              <a:buFont typeface="+mj-lt"/>
              <a:buAutoNum type="arabicPeriod"/>
            </a:pPr>
            <a:r>
              <a:rPr lang="en-US" sz="2400" dirty="0" err="1" smtClean="0"/>
              <a:t>Укрепление</a:t>
            </a:r>
            <a:r>
              <a:rPr lang="en-US" sz="2400" dirty="0" smtClean="0"/>
              <a:t> </a:t>
            </a:r>
            <a:r>
              <a:rPr lang="en-US" sz="2400" dirty="0" err="1" smtClean="0"/>
              <a:t>субрегионального</a:t>
            </a:r>
            <a:r>
              <a:rPr lang="en-US" sz="2400" dirty="0" smtClean="0"/>
              <a:t> </a:t>
            </a:r>
            <a:r>
              <a:rPr lang="en-US" sz="2400" dirty="0" err="1" smtClean="0"/>
              <a:t>сотрудничества</a:t>
            </a:r>
            <a:r>
              <a:rPr lang="en-US" sz="2400" dirty="0" smtClean="0"/>
              <a:t> </a:t>
            </a:r>
            <a:r>
              <a:rPr lang="ru-RU" sz="2400" dirty="0" smtClean="0"/>
              <a:t>по ИЗЭ</a:t>
            </a:r>
            <a:endParaRPr lang="en-US" sz="2400" dirty="0" smtClean="0"/>
          </a:p>
          <a:p>
            <a:pPr marL="514350" lvl="0" indent="-514350">
              <a:buNone/>
            </a:pPr>
            <a:endParaRPr lang="en-US" sz="24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2 - </a:t>
            </a:r>
            <a:r>
              <a:rPr lang="en-US" dirty="0" err="1" smtClean="0"/>
              <a:t>Цели</a:t>
            </a:r>
            <a:endParaRPr lang="en-GB" dirty="0"/>
          </a:p>
        </p:txBody>
      </p:sp>
      <p:sp>
        <p:nvSpPr>
          <p:cNvPr id="3" name="Content Placeholder 2"/>
          <p:cNvSpPr>
            <a:spLocks noGrp="1"/>
          </p:cNvSpPr>
          <p:nvPr>
            <p:ph idx="1"/>
          </p:nvPr>
        </p:nvSpPr>
        <p:spPr/>
        <p:txBody>
          <a:bodyPr>
            <a:normAutofit/>
          </a:bodyPr>
          <a:lstStyle/>
          <a:p>
            <a:pPr marL="0" lvl="0" indent="0">
              <a:buNone/>
            </a:pPr>
            <a:r>
              <a:rPr lang="ru-RU" sz="2400" i="1" dirty="0" smtClean="0"/>
              <a:t>Сотрудничество </a:t>
            </a:r>
            <a:r>
              <a:rPr lang="en-US" sz="2400" i="1" dirty="0" err="1" smtClean="0"/>
              <a:t>Юг-Юг</a:t>
            </a:r>
            <a:r>
              <a:rPr lang="en-US" sz="2400" i="1" dirty="0" smtClean="0"/>
              <a:t> в </a:t>
            </a:r>
            <a:r>
              <a:rPr lang="en-US" sz="2400" i="1" dirty="0" err="1" smtClean="0"/>
              <a:t>Китае</a:t>
            </a:r>
            <a:r>
              <a:rPr lang="en-US" sz="2400" i="1" dirty="0" smtClean="0"/>
              <a:t> и </a:t>
            </a:r>
            <a:r>
              <a:rPr lang="en-US" sz="2400" i="1" dirty="0" err="1" smtClean="0"/>
              <a:t>Центральной</a:t>
            </a:r>
            <a:r>
              <a:rPr lang="en-US" sz="2400" i="1" dirty="0" smtClean="0"/>
              <a:t> </a:t>
            </a:r>
            <a:r>
              <a:rPr lang="en-US" sz="2400" i="1" dirty="0" err="1" smtClean="0"/>
              <a:t>Азии</a:t>
            </a:r>
            <a:r>
              <a:rPr lang="en-US" sz="2400" i="1" dirty="0" smtClean="0"/>
              <a:t>: </a:t>
            </a:r>
            <a:r>
              <a:rPr lang="en-US" sz="2400" i="1" dirty="0" err="1" smtClean="0"/>
              <a:t>инвестиции</a:t>
            </a:r>
            <a:r>
              <a:rPr lang="en-US" sz="2400" i="1" dirty="0" smtClean="0"/>
              <a:t> </a:t>
            </a:r>
            <a:r>
              <a:rPr lang="en-US" sz="2400" i="1" dirty="0" err="1" smtClean="0"/>
              <a:t>зелен</a:t>
            </a:r>
            <a:r>
              <a:rPr lang="ru-RU" sz="2400" i="1" dirty="0" err="1" smtClean="0"/>
              <a:t>ый</a:t>
            </a:r>
            <a:r>
              <a:rPr lang="en-US" sz="2400" i="1" dirty="0" smtClean="0"/>
              <a:t> </a:t>
            </a:r>
            <a:r>
              <a:rPr lang="en-US" sz="2400" i="1" dirty="0" err="1" smtClean="0"/>
              <a:t>шелков</a:t>
            </a:r>
            <a:r>
              <a:rPr lang="ru-RU" sz="2400" i="1" dirty="0" err="1" smtClean="0"/>
              <a:t>ый</a:t>
            </a:r>
            <a:r>
              <a:rPr lang="en-US" sz="2400" i="1" dirty="0" smtClean="0"/>
              <a:t> </a:t>
            </a:r>
            <a:r>
              <a:rPr lang="en-US" sz="2400" i="1" dirty="0" err="1" smtClean="0"/>
              <a:t>пут</a:t>
            </a:r>
            <a:r>
              <a:rPr lang="ru-RU" sz="2400" i="1" dirty="0" smtClean="0"/>
              <a:t>ь</a:t>
            </a:r>
            <a:endParaRPr lang="en-US" sz="2400" i="1" dirty="0" smtClean="0"/>
          </a:p>
          <a:p>
            <a:pPr marL="0" lvl="0" indent="0">
              <a:buNone/>
            </a:pPr>
            <a:r>
              <a:rPr lang="en-US" sz="2400" i="1" dirty="0" err="1" smtClean="0"/>
              <a:t>Июнь</a:t>
            </a:r>
            <a:r>
              <a:rPr lang="en-US" sz="2400" i="1" dirty="0" smtClean="0"/>
              <a:t> 2015 - </a:t>
            </a:r>
            <a:r>
              <a:rPr lang="en-US" sz="2400" i="1" dirty="0" err="1" smtClean="0"/>
              <a:t>июнь</a:t>
            </a:r>
            <a:r>
              <a:rPr lang="en-US" sz="2400" i="1" dirty="0" smtClean="0"/>
              <a:t> 2017</a:t>
            </a:r>
          </a:p>
          <a:p>
            <a:pPr marL="0" lvl="0" indent="0">
              <a:buNone/>
            </a:pPr>
            <a:endParaRPr lang="en-US" sz="2000" dirty="0" smtClean="0"/>
          </a:p>
          <a:p>
            <a:pPr marL="0" lvl="0" indent="0">
              <a:buNone/>
            </a:pPr>
            <a:r>
              <a:rPr lang="en-US" sz="2000" dirty="0" err="1" smtClean="0"/>
              <a:t>Цели</a:t>
            </a:r>
            <a:r>
              <a:rPr lang="en-US" sz="2000" dirty="0" smtClean="0"/>
              <a:t> </a:t>
            </a:r>
            <a:r>
              <a:rPr lang="en-US" sz="2000" dirty="0" err="1" smtClean="0"/>
              <a:t>проекта</a:t>
            </a:r>
            <a:r>
              <a:rPr lang="en-US" sz="2000" dirty="0" smtClean="0"/>
              <a:t>:</a:t>
            </a:r>
          </a:p>
          <a:p>
            <a:pPr marL="457200" lvl="0" indent="-457200">
              <a:buFont typeface="+mj-lt"/>
              <a:buAutoNum type="arabicPeriod"/>
            </a:pPr>
            <a:r>
              <a:rPr lang="en-US" sz="2000" dirty="0" err="1" smtClean="0"/>
              <a:t>Страны</a:t>
            </a:r>
            <a:r>
              <a:rPr lang="en-US" sz="2000" dirty="0" smtClean="0"/>
              <a:t> </a:t>
            </a:r>
            <a:r>
              <a:rPr lang="en-US" sz="2000" dirty="0" err="1" smtClean="0"/>
              <a:t>Центральной</a:t>
            </a:r>
            <a:r>
              <a:rPr lang="en-US" sz="2000" dirty="0" smtClean="0"/>
              <a:t> </a:t>
            </a:r>
            <a:r>
              <a:rPr lang="en-US" sz="2000" dirty="0" err="1" smtClean="0"/>
              <a:t>Азии</a:t>
            </a:r>
            <a:r>
              <a:rPr lang="en-US" sz="2000" dirty="0" smtClean="0"/>
              <a:t> </a:t>
            </a:r>
            <a:r>
              <a:rPr lang="en-US" sz="2000" dirty="0" err="1" smtClean="0"/>
              <a:t>развива</a:t>
            </a:r>
            <a:r>
              <a:rPr lang="ru-RU" sz="2000" dirty="0" smtClean="0"/>
              <a:t>ют</a:t>
            </a:r>
            <a:r>
              <a:rPr lang="en-US" sz="2000" dirty="0" smtClean="0"/>
              <a:t> </a:t>
            </a:r>
            <a:r>
              <a:rPr lang="en-US" sz="2000" dirty="0" err="1" smtClean="0"/>
              <a:t>знания</a:t>
            </a:r>
            <a:r>
              <a:rPr lang="en-US" sz="2000" dirty="0" smtClean="0"/>
              <a:t> и </a:t>
            </a:r>
            <a:r>
              <a:rPr lang="en-US" sz="2000" dirty="0" err="1" smtClean="0"/>
              <a:t>способности</a:t>
            </a:r>
            <a:r>
              <a:rPr lang="en-US" sz="2000" dirty="0" smtClean="0"/>
              <a:t> </a:t>
            </a:r>
            <a:r>
              <a:rPr lang="en-US" sz="2000" dirty="0" err="1" smtClean="0"/>
              <a:t>трансформировать</a:t>
            </a:r>
            <a:r>
              <a:rPr lang="en-US" sz="2000" dirty="0" smtClean="0"/>
              <a:t> </a:t>
            </a:r>
            <a:r>
              <a:rPr lang="en-US" sz="2000" dirty="0" err="1" smtClean="0"/>
              <a:t>экономические</a:t>
            </a:r>
            <a:r>
              <a:rPr lang="en-US" sz="2000" dirty="0" smtClean="0"/>
              <a:t> </a:t>
            </a:r>
            <a:r>
              <a:rPr lang="en-US" sz="2000" dirty="0" err="1" smtClean="0"/>
              <a:t>структуры</a:t>
            </a:r>
            <a:r>
              <a:rPr lang="en-US" sz="2000" dirty="0" smtClean="0"/>
              <a:t> в </a:t>
            </a:r>
            <a:r>
              <a:rPr lang="en-US" sz="2000" dirty="0" err="1" smtClean="0"/>
              <a:t>сторону</a:t>
            </a:r>
            <a:r>
              <a:rPr lang="en-US" sz="2000" dirty="0" smtClean="0"/>
              <a:t> </a:t>
            </a:r>
            <a:r>
              <a:rPr lang="en-US" sz="2000" dirty="0" err="1" smtClean="0"/>
              <a:t>зелен</a:t>
            </a:r>
            <a:r>
              <a:rPr lang="ru-RU" sz="2000" dirty="0" smtClean="0"/>
              <a:t>ой</a:t>
            </a:r>
            <a:r>
              <a:rPr lang="en-US" sz="2000" dirty="0" smtClean="0"/>
              <a:t> </a:t>
            </a:r>
            <a:r>
              <a:rPr lang="en-US" sz="2000" dirty="0" err="1" smtClean="0"/>
              <a:t>экономик</a:t>
            </a:r>
            <a:r>
              <a:rPr lang="ru-RU" sz="2000" dirty="0" smtClean="0"/>
              <a:t>и</a:t>
            </a:r>
            <a:r>
              <a:rPr lang="en-US" sz="2000" dirty="0" smtClean="0"/>
              <a:t>, с </a:t>
            </a:r>
            <a:r>
              <a:rPr lang="en-US" sz="2000" dirty="0" err="1" smtClean="0"/>
              <a:t>использованием</a:t>
            </a:r>
            <a:r>
              <a:rPr lang="en-US" sz="2000" dirty="0" smtClean="0"/>
              <a:t> </a:t>
            </a:r>
            <a:r>
              <a:rPr lang="en-US" sz="2000" dirty="0" err="1" smtClean="0"/>
              <a:t>инвестиций</a:t>
            </a:r>
            <a:r>
              <a:rPr lang="en-US" sz="2000" dirty="0" smtClean="0"/>
              <a:t>, </a:t>
            </a:r>
            <a:r>
              <a:rPr lang="en-US" sz="2000" dirty="0" err="1" smtClean="0"/>
              <a:t>торговли</a:t>
            </a:r>
            <a:r>
              <a:rPr lang="en-US" sz="2000" dirty="0" smtClean="0"/>
              <a:t> и </a:t>
            </a:r>
            <a:r>
              <a:rPr lang="en-US" sz="2000" dirty="0" err="1" smtClean="0"/>
              <a:t>макроэкономической</a:t>
            </a:r>
            <a:r>
              <a:rPr lang="en-US" sz="2000" dirty="0" smtClean="0"/>
              <a:t> </a:t>
            </a:r>
            <a:r>
              <a:rPr lang="en-US" sz="2000" dirty="0" err="1" smtClean="0"/>
              <a:t>политики</a:t>
            </a:r>
            <a:r>
              <a:rPr lang="en-US" sz="2000" dirty="0" smtClean="0"/>
              <a:t> </a:t>
            </a:r>
            <a:endParaRPr lang="ru-RU" sz="2000" dirty="0" smtClean="0"/>
          </a:p>
          <a:p>
            <a:pPr marL="457200" lvl="0" indent="-457200">
              <a:buFont typeface="+mj-lt"/>
              <a:buAutoNum type="arabicPeriod"/>
            </a:pPr>
            <a:r>
              <a:rPr lang="en-US" sz="2000" dirty="0" err="1" smtClean="0"/>
              <a:t>Обеспечить</a:t>
            </a:r>
            <a:r>
              <a:rPr lang="en-US" sz="2000" dirty="0" smtClean="0"/>
              <a:t> </a:t>
            </a:r>
            <a:r>
              <a:rPr lang="en-US" sz="2000" dirty="0" err="1" smtClean="0"/>
              <a:t>информаци</a:t>
            </a:r>
            <a:r>
              <a:rPr lang="ru-RU" sz="2000" dirty="0"/>
              <a:t>ю</a:t>
            </a:r>
            <a:r>
              <a:rPr lang="en-US" sz="2000" dirty="0" smtClean="0"/>
              <a:t>, </a:t>
            </a:r>
            <a:r>
              <a:rPr lang="en-US" sz="2000" dirty="0" err="1" smtClean="0"/>
              <a:t>необходим</a:t>
            </a:r>
            <a:r>
              <a:rPr lang="ru-RU" sz="2000" dirty="0" err="1" smtClean="0"/>
              <a:t>ую</a:t>
            </a:r>
            <a:r>
              <a:rPr lang="en-US" sz="2000" dirty="0" smtClean="0"/>
              <a:t> </a:t>
            </a:r>
            <a:r>
              <a:rPr lang="en-US" sz="2000" dirty="0" err="1" smtClean="0"/>
              <a:t>для</a:t>
            </a:r>
            <a:r>
              <a:rPr lang="en-US" sz="2000" dirty="0" smtClean="0"/>
              <a:t> </a:t>
            </a:r>
            <a:r>
              <a:rPr lang="en-US" sz="2000" dirty="0" err="1" smtClean="0"/>
              <a:t>разработки</a:t>
            </a:r>
            <a:r>
              <a:rPr lang="en-US" sz="2000" dirty="0" smtClean="0"/>
              <a:t> и </a:t>
            </a:r>
            <a:r>
              <a:rPr lang="en-US" sz="2000" dirty="0" err="1" smtClean="0"/>
              <a:t>осуществления</a:t>
            </a:r>
            <a:r>
              <a:rPr lang="en-US" sz="2000" dirty="0" smtClean="0"/>
              <a:t> </a:t>
            </a:r>
            <a:r>
              <a:rPr lang="en-US" sz="2000" dirty="0" err="1" smtClean="0"/>
              <a:t>политик</a:t>
            </a:r>
            <a:r>
              <a:rPr lang="en-US" sz="2000" dirty="0" smtClean="0"/>
              <a:t>, </a:t>
            </a:r>
            <a:r>
              <a:rPr lang="en-US" sz="2000" dirty="0" err="1" smtClean="0"/>
              <a:t>которые</a:t>
            </a:r>
            <a:r>
              <a:rPr lang="en-US" sz="2000" dirty="0" smtClean="0"/>
              <a:t> </a:t>
            </a:r>
            <a:r>
              <a:rPr lang="en-US" sz="2000" dirty="0" err="1" smtClean="0"/>
              <a:t>позволят</a:t>
            </a:r>
            <a:r>
              <a:rPr lang="en-US" sz="2000" dirty="0" smtClean="0"/>
              <a:t> </a:t>
            </a:r>
            <a:r>
              <a:rPr lang="en-US" sz="2000" dirty="0" err="1" smtClean="0"/>
              <a:t>зеленые</a:t>
            </a:r>
            <a:r>
              <a:rPr lang="en-US" sz="2000" dirty="0" smtClean="0"/>
              <a:t> </a:t>
            </a:r>
            <a:r>
              <a:rPr lang="en-US" sz="2000" dirty="0" err="1" smtClean="0"/>
              <a:t>инвестиции</a:t>
            </a:r>
            <a:r>
              <a:rPr lang="en-US" sz="2000" dirty="0" smtClean="0"/>
              <a:t> в </a:t>
            </a:r>
            <a:r>
              <a:rPr lang="en-US" sz="2000" dirty="0" err="1" smtClean="0"/>
              <a:t>ключевых</a:t>
            </a:r>
            <a:r>
              <a:rPr lang="en-US" sz="2000" dirty="0" smtClean="0"/>
              <a:t> </a:t>
            </a:r>
            <a:r>
              <a:rPr lang="en-US" sz="2000" dirty="0" err="1" smtClean="0"/>
              <a:t>секторах</a:t>
            </a:r>
            <a:r>
              <a:rPr lang="en-US" sz="2000" dirty="0" smtClean="0"/>
              <a:t>, </a:t>
            </a:r>
            <a:r>
              <a:rPr lang="en-US" sz="2000" dirty="0" err="1" smtClean="0"/>
              <a:t>связанных</a:t>
            </a:r>
            <a:r>
              <a:rPr lang="en-US" sz="2000" dirty="0" smtClean="0"/>
              <a:t> с </a:t>
            </a:r>
            <a:r>
              <a:rPr lang="en-US" sz="2000" dirty="0" err="1" smtClean="0"/>
              <a:t>достижением</a:t>
            </a:r>
            <a:r>
              <a:rPr lang="en-US" sz="2000" dirty="0" smtClean="0"/>
              <a:t> </a:t>
            </a:r>
            <a:r>
              <a:rPr lang="en-US" sz="2000" dirty="0" err="1" smtClean="0"/>
              <a:t>конкретных</a:t>
            </a:r>
            <a:r>
              <a:rPr lang="en-US" sz="2000" dirty="0" smtClean="0"/>
              <a:t> </a:t>
            </a:r>
            <a:r>
              <a:rPr lang="en-US" sz="2000" dirty="0" err="1" smtClean="0"/>
              <a:t>целей</a:t>
            </a:r>
            <a:r>
              <a:rPr lang="en-US" sz="2000" dirty="0" smtClean="0"/>
              <a:t> </a:t>
            </a:r>
            <a:r>
              <a:rPr lang="en-US" sz="2000" dirty="0" err="1" smtClean="0"/>
              <a:t>устойчивого</a:t>
            </a:r>
            <a:r>
              <a:rPr lang="en-US" sz="2000" dirty="0" smtClean="0"/>
              <a:t> </a:t>
            </a:r>
            <a:r>
              <a:rPr lang="en-US" sz="2000" dirty="0" err="1" smtClean="0"/>
              <a:t>развития</a:t>
            </a:r>
            <a:r>
              <a:rPr lang="en-US" sz="2000" dirty="0" smtClean="0"/>
              <a:t> (ЦУР)</a:t>
            </a:r>
          </a:p>
          <a:p>
            <a:pPr marL="0" lvl="0" indent="0">
              <a:buNone/>
            </a:pPr>
            <a:endParaRPr lang="en-US" sz="20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2 - </a:t>
            </a:r>
            <a:r>
              <a:rPr lang="en-US" dirty="0" err="1" smtClean="0"/>
              <a:t>Деятельность</a:t>
            </a:r>
            <a:endParaRPr lang="en-GB" dirty="0"/>
          </a:p>
        </p:txBody>
      </p:sp>
      <p:sp>
        <p:nvSpPr>
          <p:cNvPr id="3" name="Content Placeholder 2"/>
          <p:cNvSpPr>
            <a:spLocks noGrp="1"/>
          </p:cNvSpPr>
          <p:nvPr>
            <p:ph idx="1"/>
          </p:nvPr>
        </p:nvSpPr>
        <p:spPr/>
        <p:txBody>
          <a:bodyPr>
            <a:normAutofit/>
          </a:bodyPr>
          <a:lstStyle/>
          <a:p>
            <a:pPr marL="0" lvl="0" indent="0">
              <a:buNone/>
            </a:pPr>
            <a:r>
              <a:rPr lang="en-US" sz="2800" dirty="0" smtClean="0"/>
              <a:t>3 </a:t>
            </a:r>
            <a:r>
              <a:rPr lang="en-US" sz="2800" dirty="0" err="1" smtClean="0"/>
              <a:t>Основны</a:t>
            </a:r>
            <a:r>
              <a:rPr lang="ru-RU" sz="2800" dirty="0" smtClean="0"/>
              <a:t>х</a:t>
            </a:r>
            <a:r>
              <a:rPr lang="en-US" sz="2800" dirty="0" smtClean="0"/>
              <a:t> </a:t>
            </a:r>
            <a:r>
              <a:rPr lang="en-US" sz="2800" dirty="0" err="1" smtClean="0"/>
              <a:t>направлени</a:t>
            </a:r>
            <a:r>
              <a:rPr lang="ru-RU" sz="2800" dirty="0" smtClean="0"/>
              <a:t>й</a:t>
            </a:r>
            <a:r>
              <a:rPr lang="en-US" sz="2800" dirty="0" smtClean="0"/>
              <a:t> </a:t>
            </a:r>
            <a:r>
              <a:rPr lang="en-US" sz="2800" dirty="0" err="1" smtClean="0"/>
              <a:t>деятельности</a:t>
            </a:r>
            <a:r>
              <a:rPr lang="en-US" sz="2800" dirty="0" smtClean="0"/>
              <a:t> </a:t>
            </a:r>
            <a:r>
              <a:rPr lang="en-US" sz="2800" dirty="0" err="1" smtClean="0"/>
              <a:t>проекта</a:t>
            </a:r>
            <a:endParaRPr lang="en-US" sz="2800" dirty="0" smtClean="0"/>
          </a:p>
          <a:p>
            <a:pPr marL="514350" lvl="0" indent="-514350">
              <a:buFont typeface="+mj-lt"/>
              <a:buAutoNum type="arabicPeriod"/>
            </a:pPr>
            <a:endParaRPr lang="en-US" sz="2400" dirty="0" smtClean="0"/>
          </a:p>
          <a:p>
            <a:pPr marL="514350" lvl="0" indent="-514350">
              <a:buFont typeface="+mj-lt"/>
              <a:buAutoNum type="arabicPeriod"/>
            </a:pPr>
            <a:endParaRPr lang="en-US" sz="2400" dirty="0" smtClean="0"/>
          </a:p>
          <a:p>
            <a:pPr marL="514350" lvl="0" indent="-514350">
              <a:buFont typeface="+mj-lt"/>
              <a:buAutoNum type="arabicPeriod"/>
            </a:pPr>
            <a:r>
              <a:rPr lang="en-US" sz="2400" dirty="0" err="1" smtClean="0"/>
              <a:t>Исследовательский</a:t>
            </a:r>
            <a:r>
              <a:rPr lang="en-US" sz="2400" dirty="0" smtClean="0"/>
              <a:t> </a:t>
            </a:r>
            <a:r>
              <a:rPr lang="en-US" sz="2400" dirty="0" err="1" smtClean="0"/>
              <a:t>доклад</a:t>
            </a:r>
            <a:r>
              <a:rPr lang="en-US" sz="2400" dirty="0" smtClean="0"/>
              <a:t> о </a:t>
            </a:r>
            <a:r>
              <a:rPr lang="en-US" sz="2400" dirty="0" err="1" smtClean="0"/>
              <a:t>сектор</a:t>
            </a:r>
            <a:r>
              <a:rPr lang="ru-RU" sz="2400" dirty="0" err="1" smtClean="0"/>
              <a:t>льной</a:t>
            </a:r>
            <a:r>
              <a:rPr lang="en-US" sz="2400" dirty="0" smtClean="0"/>
              <a:t> </a:t>
            </a:r>
            <a:r>
              <a:rPr lang="en-US" sz="2400" dirty="0" err="1" smtClean="0"/>
              <a:t>политик</a:t>
            </a:r>
            <a:r>
              <a:rPr lang="ru-RU" sz="2400" dirty="0" smtClean="0"/>
              <a:t>е</a:t>
            </a:r>
            <a:r>
              <a:rPr lang="en-US" sz="2400" dirty="0" smtClean="0"/>
              <a:t> </a:t>
            </a:r>
            <a:r>
              <a:rPr lang="ru-RU" sz="2400" dirty="0" smtClean="0"/>
              <a:t>в сфере ИЗЭ</a:t>
            </a:r>
            <a:endParaRPr lang="en-US" sz="2400" dirty="0" smtClean="0"/>
          </a:p>
          <a:p>
            <a:pPr marL="514350" lvl="0" indent="-514350">
              <a:buFont typeface="+mj-lt"/>
              <a:buAutoNum type="arabicPeriod"/>
            </a:pPr>
            <a:r>
              <a:rPr lang="en-US" sz="2400" dirty="0" err="1" smtClean="0"/>
              <a:t>Суб-региональный</a:t>
            </a:r>
            <a:r>
              <a:rPr lang="en-US" sz="2400" dirty="0" smtClean="0"/>
              <a:t> </a:t>
            </a:r>
            <a:r>
              <a:rPr lang="en-US" sz="2400" dirty="0" err="1" smtClean="0"/>
              <a:t>семинар</a:t>
            </a:r>
            <a:r>
              <a:rPr lang="en-US" sz="2400" dirty="0" smtClean="0"/>
              <a:t> </a:t>
            </a:r>
            <a:r>
              <a:rPr lang="en-US" sz="2400" dirty="0" err="1" smtClean="0"/>
              <a:t>экспертов</a:t>
            </a:r>
            <a:r>
              <a:rPr lang="en-US" sz="2400" dirty="0" smtClean="0"/>
              <a:t> и </a:t>
            </a:r>
            <a:r>
              <a:rPr lang="ru-RU" sz="2400" dirty="0" smtClean="0"/>
              <a:t>укрепление</a:t>
            </a:r>
            <a:r>
              <a:rPr lang="en-US" sz="2400" dirty="0" smtClean="0"/>
              <a:t> </a:t>
            </a:r>
            <a:r>
              <a:rPr lang="en-US" sz="2400" dirty="0" err="1" smtClean="0"/>
              <a:t>потенциала</a:t>
            </a:r>
            <a:r>
              <a:rPr lang="en-US" sz="2400" dirty="0" smtClean="0"/>
              <a:t> </a:t>
            </a:r>
            <a:endParaRPr lang="ru-RU" sz="2400" dirty="0" smtClean="0"/>
          </a:p>
          <a:p>
            <a:pPr marL="514350" lvl="0" indent="-514350">
              <a:buFont typeface="+mj-lt"/>
              <a:buAutoNum type="arabicPeriod"/>
            </a:pPr>
            <a:r>
              <a:rPr lang="en-US" sz="2400" dirty="0" err="1" smtClean="0"/>
              <a:t>Конференция</a:t>
            </a:r>
            <a:r>
              <a:rPr lang="en-US" sz="2400" dirty="0" smtClean="0"/>
              <a:t> </a:t>
            </a:r>
            <a:r>
              <a:rPr lang="en-US" sz="2400" dirty="0" err="1" smtClean="0"/>
              <a:t>по</a:t>
            </a:r>
            <a:r>
              <a:rPr lang="en-US" sz="2400" dirty="0" smtClean="0"/>
              <a:t> </a:t>
            </a:r>
            <a:r>
              <a:rPr lang="en-US" sz="2400" dirty="0" err="1" smtClean="0"/>
              <a:t>вопросам</a:t>
            </a:r>
            <a:r>
              <a:rPr lang="en-US" sz="2400" dirty="0" smtClean="0"/>
              <a:t> </a:t>
            </a:r>
            <a:r>
              <a:rPr lang="en-US" sz="2400" dirty="0" err="1" smtClean="0"/>
              <a:t>зеленых</a:t>
            </a:r>
            <a:r>
              <a:rPr lang="en-US" sz="2400" dirty="0" smtClean="0"/>
              <a:t> </a:t>
            </a:r>
            <a:r>
              <a:rPr lang="en-US" sz="2400" dirty="0" err="1" smtClean="0"/>
              <a:t>инвестиций</a:t>
            </a:r>
            <a:r>
              <a:rPr lang="en-US" sz="2400" dirty="0" smtClean="0"/>
              <a:t> в </a:t>
            </a:r>
            <a:r>
              <a:rPr lang="en-US" sz="2400" dirty="0" err="1" smtClean="0"/>
              <a:t>Центральной</a:t>
            </a:r>
            <a:r>
              <a:rPr lang="en-US" sz="2400" dirty="0" smtClean="0"/>
              <a:t> </a:t>
            </a:r>
            <a:r>
              <a:rPr lang="en-US" sz="2400" dirty="0" err="1" smtClean="0"/>
              <a:t>Азии</a:t>
            </a:r>
            <a:endParaRPr lang="en-US" sz="2400" dirty="0" smtClean="0"/>
          </a:p>
          <a:p>
            <a:pPr marL="514350" lvl="0" indent="-514350">
              <a:buFont typeface="+mj-lt"/>
              <a:buAutoNum type="arabicPeriod"/>
            </a:pPr>
            <a:endParaRPr lang="en-US" sz="2400" dirty="0" smtClean="0"/>
          </a:p>
          <a:p>
            <a:pPr marL="0" lvl="0" indent="0">
              <a:buNone/>
            </a:pPr>
            <a:endParaRPr lang="en-US" sz="20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2 - </a:t>
            </a:r>
            <a:r>
              <a:rPr lang="en-US" dirty="0" err="1" smtClean="0"/>
              <a:t>Исследовательский</a:t>
            </a:r>
            <a:r>
              <a:rPr lang="en-US" dirty="0" smtClean="0"/>
              <a:t> </a:t>
            </a:r>
            <a:r>
              <a:rPr lang="en-US" dirty="0" err="1" smtClean="0"/>
              <a:t>отчет</a:t>
            </a:r>
            <a:endParaRPr lang="en-GB" dirty="0"/>
          </a:p>
        </p:txBody>
      </p:sp>
      <p:sp>
        <p:nvSpPr>
          <p:cNvPr id="3" name="Content Placeholder 2"/>
          <p:cNvSpPr>
            <a:spLocks noGrp="1"/>
          </p:cNvSpPr>
          <p:nvPr>
            <p:ph idx="1"/>
          </p:nvPr>
        </p:nvSpPr>
        <p:spPr/>
        <p:txBody>
          <a:bodyPr>
            <a:normAutofit/>
          </a:bodyPr>
          <a:lstStyle/>
          <a:p>
            <a:pPr marL="0" lvl="0" indent="0">
              <a:buNone/>
            </a:pPr>
            <a:r>
              <a:rPr lang="en-US" sz="3294" dirty="0" smtClean="0"/>
              <a:t>1. </a:t>
            </a:r>
            <a:r>
              <a:rPr lang="en-US" sz="3294" dirty="0" err="1" smtClean="0"/>
              <a:t>Исследовательский</a:t>
            </a:r>
            <a:r>
              <a:rPr lang="en-US" sz="3294" dirty="0" smtClean="0"/>
              <a:t> </a:t>
            </a:r>
            <a:r>
              <a:rPr lang="en-US" sz="3294" dirty="0" err="1" smtClean="0"/>
              <a:t>отчет</a:t>
            </a:r>
            <a:endParaRPr lang="en-US" sz="3294" dirty="0" smtClean="0"/>
          </a:p>
          <a:p>
            <a:pPr marL="0" lvl="0" indent="0">
              <a:buNone/>
            </a:pPr>
            <a:endParaRPr lang="en-US" sz="2800" dirty="0" smtClean="0"/>
          </a:p>
          <a:p>
            <a:pPr marL="0" indent="0"/>
            <a:r>
              <a:rPr lang="en-US" sz="2353" dirty="0" smtClean="0"/>
              <a:t>  </a:t>
            </a:r>
            <a:r>
              <a:rPr lang="en-US" sz="2353" dirty="0" err="1" smtClean="0"/>
              <a:t>Правительства</a:t>
            </a:r>
            <a:r>
              <a:rPr lang="en-US" sz="2353" dirty="0" smtClean="0"/>
              <a:t> </a:t>
            </a:r>
            <a:r>
              <a:rPr lang="en-US" sz="2353" dirty="0" err="1" smtClean="0"/>
              <a:t>стран-участниц</a:t>
            </a:r>
            <a:r>
              <a:rPr lang="en-US" sz="2353" dirty="0" smtClean="0"/>
              <a:t> </a:t>
            </a:r>
            <a:r>
              <a:rPr lang="en-US" sz="2353" dirty="0" err="1" smtClean="0"/>
              <a:t>определ</a:t>
            </a:r>
            <a:r>
              <a:rPr lang="ru-RU" sz="2353" dirty="0" smtClean="0"/>
              <a:t>и</a:t>
            </a:r>
            <a:r>
              <a:rPr lang="en-US" sz="2353" dirty="0" smtClean="0"/>
              <a:t>т </a:t>
            </a:r>
            <a:r>
              <a:rPr lang="en-US" sz="2353" dirty="0" err="1" smtClean="0"/>
              <a:t>приоритет</a:t>
            </a:r>
            <a:r>
              <a:rPr lang="ru-RU" sz="2353" dirty="0" err="1" smtClean="0"/>
              <a:t>ный</a:t>
            </a:r>
            <a:r>
              <a:rPr lang="en-US" sz="2353" dirty="0" smtClean="0"/>
              <a:t> </a:t>
            </a:r>
            <a:r>
              <a:rPr lang="ru-RU" sz="2353" dirty="0" smtClean="0"/>
              <a:t>ЦУР</a:t>
            </a:r>
            <a:endParaRPr lang="en-US" sz="2353" dirty="0" smtClean="0"/>
          </a:p>
          <a:p>
            <a:pPr marL="0" indent="0"/>
            <a:r>
              <a:rPr lang="en-US" sz="2353" dirty="0" smtClean="0"/>
              <a:t>  </a:t>
            </a:r>
            <a:r>
              <a:rPr lang="en-US" sz="2353" dirty="0" err="1" smtClean="0"/>
              <a:t>комбинированный</a:t>
            </a:r>
            <a:r>
              <a:rPr lang="en-US" sz="2353" dirty="0" smtClean="0"/>
              <a:t> </a:t>
            </a:r>
            <a:r>
              <a:rPr lang="en-US" sz="2353" dirty="0" err="1" smtClean="0"/>
              <a:t>количественный</a:t>
            </a:r>
            <a:r>
              <a:rPr lang="en-US" sz="2353" dirty="0" smtClean="0"/>
              <a:t> и </a:t>
            </a:r>
            <a:r>
              <a:rPr lang="en-US" sz="2353" dirty="0" err="1"/>
              <a:t>анализ</a:t>
            </a:r>
            <a:r>
              <a:rPr lang="en-US" sz="2353" dirty="0"/>
              <a:t> </a:t>
            </a:r>
            <a:r>
              <a:rPr lang="en-US" sz="2353" dirty="0" err="1"/>
              <a:t>политики</a:t>
            </a:r>
            <a:endParaRPr lang="en-US" sz="2353" dirty="0" smtClean="0"/>
          </a:p>
          <a:p>
            <a:pPr marL="0" indent="0"/>
            <a:r>
              <a:rPr lang="en-US" sz="2353" dirty="0" smtClean="0"/>
              <a:t>  </a:t>
            </a:r>
            <a:r>
              <a:rPr lang="en-US" sz="2353" dirty="0" err="1" smtClean="0"/>
              <a:t>национальных</a:t>
            </a:r>
            <a:r>
              <a:rPr lang="en-US" sz="2353" dirty="0" smtClean="0"/>
              <a:t> </a:t>
            </a:r>
            <a:r>
              <a:rPr lang="en-US" sz="2353" dirty="0" err="1" smtClean="0"/>
              <a:t>научно-исследовательских</a:t>
            </a:r>
            <a:r>
              <a:rPr lang="en-US" sz="2353" dirty="0" smtClean="0"/>
              <a:t> </a:t>
            </a:r>
            <a:r>
              <a:rPr lang="en-US" sz="2353" dirty="0" err="1" smtClean="0"/>
              <a:t>учреждени</a:t>
            </a:r>
            <a:r>
              <a:rPr lang="ru-RU" sz="2353" dirty="0" smtClean="0"/>
              <a:t>я</a:t>
            </a:r>
            <a:r>
              <a:rPr lang="en-US" sz="2353" dirty="0" smtClean="0"/>
              <a:t> </a:t>
            </a:r>
            <a:r>
              <a:rPr lang="en-US" sz="2353" dirty="0" err="1" smtClean="0"/>
              <a:t>предостав</a:t>
            </a:r>
            <a:r>
              <a:rPr lang="ru-RU" sz="2353" dirty="0" err="1" smtClean="0"/>
              <a:t>ят</a:t>
            </a:r>
            <a:r>
              <a:rPr lang="en-US" sz="2353" dirty="0" smtClean="0"/>
              <a:t> </a:t>
            </a:r>
            <a:r>
              <a:rPr lang="en-US" sz="2353" dirty="0" err="1" smtClean="0"/>
              <a:t>экспертны</a:t>
            </a:r>
            <a:r>
              <a:rPr lang="ru-RU" sz="2353" dirty="0" smtClean="0"/>
              <a:t>е</a:t>
            </a:r>
            <a:r>
              <a:rPr lang="en-US" sz="2353" dirty="0" smtClean="0"/>
              <a:t> </a:t>
            </a:r>
            <a:r>
              <a:rPr lang="en-US" sz="2353" dirty="0" err="1" smtClean="0"/>
              <a:t>знани</a:t>
            </a:r>
            <a:r>
              <a:rPr lang="ru-RU" sz="2353" dirty="0" smtClean="0"/>
              <a:t>я</a:t>
            </a:r>
            <a:r>
              <a:rPr lang="en-US" sz="2353" dirty="0" smtClean="0"/>
              <a:t> и </a:t>
            </a:r>
            <a:r>
              <a:rPr lang="en-US" sz="2353" dirty="0" err="1" smtClean="0"/>
              <a:t>данны</a:t>
            </a:r>
            <a:r>
              <a:rPr lang="ru-RU" sz="2353" dirty="0" smtClean="0"/>
              <a:t>е</a:t>
            </a:r>
            <a:r>
              <a:rPr lang="en-US" sz="2353" dirty="0" smtClean="0"/>
              <a:t> </a:t>
            </a:r>
            <a:r>
              <a:rPr lang="en-US" sz="2353" dirty="0" err="1" smtClean="0"/>
              <a:t>по</a:t>
            </a:r>
            <a:r>
              <a:rPr lang="en-US" sz="2353" dirty="0" smtClean="0"/>
              <a:t> </a:t>
            </a:r>
            <a:r>
              <a:rPr lang="en-US" sz="2353" dirty="0" err="1" smtClean="0"/>
              <a:t>странам</a:t>
            </a:r>
            <a:endParaRPr lang="en-US" sz="2353" dirty="0" smtClean="0"/>
          </a:p>
          <a:p>
            <a:pPr marL="0" indent="0"/>
            <a:r>
              <a:rPr lang="en-US" sz="2353" dirty="0" smtClean="0"/>
              <a:t>  </a:t>
            </a:r>
            <a:r>
              <a:rPr lang="en-US" sz="2353" dirty="0" err="1" smtClean="0"/>
              <a:t>Китайская</a:t>
            </a:r>
            <a:r>
              <a:rPr lang="en-US" sz="2353" dirty="0" smtClean="0"/>
              <a:t> </a:t>
            </a:r>
            <a:r>
              <a:rPr lang="en-US" sz="2353" dirty="0" err="1" smtClean="0"/>
              <a:t>академия</a:t>
            </a:r>
            <a:r>
              <a:rPr lang="en-US" sz="2353" dirty="0" smtClean="0"/>
              <a:t> </a:t>
            </a:r>
            <a:r>
              <a:rPr lang="en-US" sz="2353" dirty="0" err="1" smtClean="0"/>
              <a:t>экологического</a:t>
            </a:r>
            <a:r>
              <a:rPr lang="en-US" sz="2353" dirty="0" smtClean="0"/>
              <a:t> </a:t>
            </a:r>
            <a:r>
              <a:rPr lang="en-US" sz="2353" dirty="0" err="1" smtClean="0"/>
              <a:t>планирования</a:t>
            </a:r>
            <a:r>
              <a:rPr lang="en-US" sz="2353" dirty="0" smtClean="0"/>
              <a:t> (САЕР) и </a:t>
            </a:r>
            <a:r>
              <a:rPr lang="en-US" sz="2353" dirty="0" err="1" smtClean="0"/>
              <a:t>Китайск</a:t>
            </a:r>
            <a:r>
              <a:rPr lang="ru-RU" sz="2353" dirty="0" err="1" smtClean="0"/>
              <a:t>ий</a:t>
            </a:r>
            <a:r>
              <a:rPr lang="ru-RU" sz="2353" dirty="0" smtClean="0"/>
              <a:t> </a:t>
            </a:r>
            <a:r>
              <a:rPr lang="en-US" sz="2353" dirty="0" err="1" smtClean="0"/>
              <a:t>центр</a:t>
            </a:r>
            <a:r>
              <a:rPr lang="en-US" sz="2353" dirty="0" smtClean="0"/>
              <a:t> </a:t>
            </a:r>
            <a:r>
              <a:rPr lang="en-US" sz="2353" dirty="0" err="1" smtClean="0"/>
              <a:t>экологического</a:t>
            </a:r>
            <a:r>
              <a:rPr lang="en-US" sz="2353" dirty="0" smtClean="0"/>
              <a:t> </a:t>
            </a:r>
            <a:r>
              <a:rPr lang="en-US" sz="2353" dirty="0" err="1" smtClean="0"/>
              <a:t>сотрудничества</a:t>
            </a:r>
            <a:r>
              <a:rPr lang="en-US" sz="2353" dirty="0" smtClean="0"/>
              <a:t> (CSEC) </a:t>
            </a:r>
            <a:r>
              <a:rPr lang="ru-RU" sz="2353" dirty="0" err="1" smtClean="0"/>
              <a:t>соберает</a:t>
            </a:r>
            <a:r>
              <a:rPr lang="en-US" sz="2353" dirty="0" smtClean="0"/>
              <a:t> </a:t>
            </a:r>
            <a:r>
              <a:rPr lang="en-US" sz="2353" dirty="0" err="1" smtClean="0"/>
              <a:t>исследования</a:t>
            </a:r>
            <a:r>
              <a:rPr lang="en-US" sz="2353" dirty="0" smtClean="0"/>
              <a:t> и </a:t>
            </a:r>
            <a:r>
              <a:rPr lang="en-US" sz="2353" dirty="0" err="1" smtClean="0"/>
              <a:t>проводит</a:t>
            </a:r>
            <a:r>
              <a:rPr lang="en-US" sz="2353" dirty="0" smtClean="0"/>
              <a:t> </a:t>
            </a:r>
            <a:r>
              <a:rPr lang="en-US" sz="2353" dirty="0" err="1" smtClean="0"/>
              <a:t>аналитическую</a:t>
            </a:r>
            <a:r>
              <a:rPr lang="en-US" sz="2353" dirty="0" smtClean="0"/>
              <a:t> </a:t>
            </a:r>
            <a:r>
              <a:rPr lang="en-US" sz="2353" dirty="0" err="1" smtClean="0"/>
              <a:t>работу</a:t>
            </a:r>
            <a:r>
              <a:rPr lang="en-US" sz="2353" dirty="0" smtClean="0"/>
              <a:t> </a:t>
            </a:r>
            <a:r>
              <a:rPr lang="en-US" sz="2353" dirty="0" err="1" smtClean="0"/>
              <a:t>для</a:t>
            </a:r>
            <a:r>
              <a:rPr lang="en-US" sz="2353" dirty="0" smtClean="0"/>
              <a:t> </a:t>
            </a:r>
            <a:r>
              <a:rPr lang="en-US" sz="2353" dirty="0" err="1" smtClean="0"/>
              <a:t>сводного</a:t>
            </a:r>
            <a:r>
              <a:rPr lang="en-US" sz="2353" dirty="0" smtClean="0"/>
              <a:t> </a:t>
            </a:r>
            <a:r>
              <a:rPr lang="en-US" sz="2353" dirty="0" err="1" smtClean="0"/>
              <a:t>доклада</a:t>
            </a:r>
            <a:r>
              <a:rPr lang="en-US" sz="2353" dirty="0" smtClean="0"/>
              <a:t>  </a:t>
            </a:r>
          </a:p>
          <a:p>
            <a:pPr marL="514350" lvl="0" indent="-514350">
              <a:buFont typeface="+mj-lt"/>
              <a:buAutoNum type="arabicPeriod"/>
            </a:pPr>
            <a:endParaRPr lang="en-US" sz="2400" dirty="0" smtClean="0"/>
          </a:p>
          <a:p>
            <a:pPr marL="0" lvl="0" indent="0">
              <a:buNone/>
            </a:pPr>
            <a:endParaRPr lang="en-US" sz="20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2 - </a:t>
            </a:r>
            <a:r>
              <a:rPr lang="en-US" dirty="0" err="1"/>
              <a:t>Исследовательский</a:t>
            </a:r>
            <a:r>
              <a:rPr lang="en-US" dirty="0"/>
              <a:t> </a:t>
            </a:r>
            <a:r>
              <a:rPr lang="en-US" dirty="0" err="1"/>
              <a:t>отчет</a:t>
            </a:r>
            <a:endParaRPr lang="en-GB" dirty="0"/>
          </a:p>
        </p:txBody>
      </p:sp>
      <p:sp>
        <p:nvSpPr>
          <p:cNvPr id="3" name="Content Placeholder 2"/>
          <p:cNvSpPr>
            <a:spLocks noGrp="1"/>
          </p:cNvSpPr>
          <p:nvPr>
            <p:ph idx="1"/>
          </p:nvPr>
        </p:nvSpPr>
        <p:spPr/>
        <p:txBody>
          <a:bodyPr>
            <a:normAutofit/>
          </a:bodyPr>
          <a:lstStyle/>
          <a:p>
            <a:pPr marL="0" indent="0">
              <a:buNone/>
            </a:pPr>
            <a:r>
              <a:rPr lang="en-US" sz="2800" dirty="0" smtClean="0"/>
              <a:t>2. </a:t>
            </a:r>
            <a:r>
              <a:rPr lang="en-US" sz="2800" dirty="0" err="1" smtClean="0"/>
              <a:t>Суб-региональный</a:t>
            </a:r>
            <a:r>
              <a:rPr lang="en-US" sz="2800" dirty="0" smtClean="0"/>
              <a:t> </a:t>
            </a:r>
            <a:r>
              <a:rPr lang="en-US" sz="2800" dirty="0" err="1" smtClean="0"/>
              <a:t>семинар</a:t>
            </a:r>
            <a:r>
              <a:rPr lang="en-US" sz="2800" dirty="0" smtClean="0"/>
              <a:t> </a:t>
            </a:r>
            <a:r>
              <a:rPr lang="en-US" sz="2800" dirty="0" err="1" smtClean="0"/>
              <a:t>экспертов</a:t>
            </a:r>
            <a:r>
              <a:rPr lang="en-US" sz="2800" dirty="0" smtClean="0"/>
              <a:t> и </a:t>
            </a:r>
            <a:r>
              <a:rPr lang="ru-RU" sz="2800" dirty="0" smtClean="0"/>
              <a:t>наращивание</a:t>
            </a:r>
            <a:r>
              <a:rPr lang="en-US" sz="2800" dirty="0" smtClean="0"/>
              <a:t> </a:t>
            </a:r>
            <a:r>
              <a:rPr lang="en-US" sz="2800" dirty="0" err="1" smtClean="0"/>
              <a:t>потенциала</a:t>
            </a:r>
            <a:endParaRPr lang="ru-RU" sz="2800" dirty="0" smtClean="0"/>
          </a:p>
          <a:p>
            <a:pPr marL="0" indent="0">
              <a:buNone/>
            </a:pPr>
            <a:endParaRPr lang="en-US" sz="2800" dirty="0" smtClean="0"/>
          </a:p>
          <a:p>
            <a:pPr marL="0" indent="0"/>
            <a:r>
              <a:rPr lang="en-US" sz="2000" dirty="0" err="1" smtClean="0"/>
              <a:t>Эксперты</a:t>
            </a:r>
            <a:r>
              <a:rPr lang="en-US" sz="2000" dirty="0" smtClean="0"/>
              <a:t> </a:t>
            </a:r>
            <a:r>
              <a:rPr lang="en-US" sz="2000" dirty="0" err="1" smtClean="0"/>
              <a:t>из</a:t>
            </a:r>
            <a:r>
              <a:rPr lang="en-US" sz="2000" dirty="0" smtClean="0"/>
              <a:t> </a:t>
            </a:r>
            <a:r>
              <a:rPr lang="en-US" sz="2000" dirty="0" err="1" smtClean="0"/>
              <a:t>научно-исследовательских</a:t>
            </a:r>
            <a:r>
              <a:rPr lang="en-US" sz="2000" dirty="0" smtClean="0"/>
              <a:t> </a:t>
            </a:r>
            <a:r>
              <a:rPr lang="en-US" sz="2000" dirty="0" err="1" smtClean="0"/>
              <a:t>институтов</a:t>
            </a:r>
            <a:r>
              <a:rPr lang="en-US" sz="2000" dirty="0" smtClean="0"/>
              <a:t> </a:t>
            </a:r>
            <a:r>
              <a:rPr lang="en-US" sz="2000" dirty="0" err="1" smtClean="0"/>
              <a:t>ЦА</a:t>
            </a:r>
            <a:endParaRPr lang="en-US" sz="2000" dirty="0" smtClean="0"/>
          </a:p>
          <a:p>
            <a:pPr marL="0" indent="0"/>
            <a:r>
              <a:rPr lang="en-US" sz="2000" dirty="0" err="1" smtClean="0"/>
              <a:t>Эксперты</a:t>
            </a:r>
            <a:r>
              <a:rPr lang="en-US" sz="2000" dirty="0" smtClean="0"/>
              <a:t> </a:t>
            </a:r>
            <a:r>
              <a:rPr lang="en-US" sz="2000" dirty="0" err="1" smtClean="0"/>
              <a:t>из</a:t>
            </a:r>
            <a:r>
              <a:rPr lang="en-US" sz="2000" dirty="0" smtClean="0"/>
              <a:t> САЕР и </a:t>
            </a:r>
            <a:r>
              <a:rPr lang="en-US" sz="2000" dirty="0"/>
              <a:t>CSEC </a:t>
            </a:r>
            <a:endParaRPr lang="ru-RU" sz="2000" dirty="0" smtClean="0"/>
          </a:p>
          <a:p>
            <a:pPr marL="0" indent="0"/>
            <a:r>
              <a:rPr lang="en-US" sz="2000" dirty="0" err="1" smtClean="0"/>
              <a:t>Обсу</a:t>
            </a:r>
            <a:r>
              <a:rPr lang="ru-RU" sz="2000" dirty="0" err="1" smtClean="0"/>
              <a:t>ждение</a:t>
            </a:r>
            <a:r>
              <a:rPr lang="en-US" sz="2000" dirty="0" smtClean="0"/>
              <a:t> </a:t>
            </a:r>
            <a:r>
              <a:rPr lang="en-US" sz="2000" dirty="0" err="1" smtClean="0"/>
              <a:t>предварительны</a:t>
            </a:r>
            <a:r>
              <a:rPr lang="ru-RU" sz="2000" dirty="0" smtClean="0"/>
              <a:t>х</a:t>
            </a:r>
            <a:r>
              <a:rPr lang="en-US" sz="2000" dirty="0" smtClean="0"/>
              <a:t> </a:t>
            </a:r>
            <a:r>
              <a:rPr lang="en-US" sz="2000" dirty="0" err="1" smtClean="0"/>
              <a:t>результат</a:t>
            </a:r>
            <a:r>
              <a:rPr lang="ru-RU" sz="2000" dirty="0" err="1" smtClean="0"/>
              <a:t>ов</a:t>
            </a:r>
            <a:r>
              <a:rPr lang="en-US" sz="2000" dirty="0" smtClean="0"/>
              <a:t> </a:t>
            </a:r>
            <a:r>
              <a:rPr lang="en-US" sz="2000" dirty="0" err="1" smtClean="0"/>
              <a:t>моделирования</a:t>
            </a:r>
            <a:r>
              <a:rPr lang="en-US" sz="2000" dirty="0" smtClean="0"/>
              <a:t> </a:t>
            </a:r>
          </a:p>
          <a:p>
            <a:pPr marL="0" indent="0"/>
            <a:r>
              <a:rPr lang="en-US" sz="2000" dirty="0" err="1" smtClean="0"/>
              <a:t>Внедрение</a:t>
            </a:r>
            <a:r>
              <a:rPr lang="en-US" sz="2000" dirty="0" smtClean="0"/>
              <a:t> </a:t>
            </a:r>
            <a:r>
              <a:rPr lang="en-US" sz="2000" dirty="0" err="1" smtClean="0"/>
              <a:t>методологии</a:t>
            </a:r>
            <a:r>
              <a:rPr lang="en-US" sz="2000" dirty="0" smtClean="0"/>
              <a:t> </a:t>
            </a:r>
            <a:r>
              <a:rPr lang="en-US" sz="2000" dirty="0" err="1" smtClean="0"/>
              <a:t>моделирования</a:t>
            </a:r>
            <a:r>
              <a:rPr lang="en-US" sz="2000" dirty="0" smtClean="0"/>
              <a:t> САЕР </a:t>
            </a:r>
            <a:r>
              <a:rPr lang="ru-RU" sz="2000" dirty="0" smtClean="0"/>
              <a:t>в </a:t>
            </a:r>
            <a:r>
              <a:rPr lang="en-US" sz="2000" dirty="0" err="1" smtClean="0"/>
              <a:t>национальных</a:t>
            </a:r>
            <a:r>
              <a:rPr lang="en-US" sz="2000" dirty="0" smtClean="0"/>
              <a:t> </a:t>
            </a:r>
            <a:r>
              <a:rPr lang="en-US" sz="2000" dirty="0" err="1" smtClean="0"/>
              <a:t>научно-исследовательских</a:t>
            </a:r>
            <a:r>
              <a:rPr lang="en-US" sz="2000" dirty="0" smtClean="0"/>
              <a:t> </a:t>
            </a:r>
            <a:r>
              <a:rPr lang="en-US" sz="2000" dirty="0" err="1" smtClean="0"/>
              <a:t>институт</a:t>
            </a:r>
            <a:r>
              <a:rPr lang="ru-RU" sz="2000" dirty="0" smtClean="0"/>
              <a:t>ах</a:t>
            </a:r>
            <a:endParaRPr lang="en-US" sz="20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Проект</a:t>
            </a:r>
            <a:r>
              <a:rPr lang="en-US" dirty="0" smtClean="0"/>
              <a:t> 2 - </a:t>
            </a:r>
            <a:r>
              <a:rPr lang="en-US" dirty="0" err="1" smtClean="0"/>
              <a:t>Конференция</a:t>
            </a:r>
            <a:r>
              <a:rPr lang="en-US" dirty="0" smtClean="0"/>
              <a:t> </a:t>
            </a:r>
            <a:r>
              <a:rPr lang="en-US" dirty="0" err="1" smtClean="0"/>
              <a:t>высокого</a:t>
            </a:r>
            <a:r>
              <a:rPr lang="en-US" dirty="0" smtClean="0"/>
              <a:t> </a:t>
            </a:r>
            <a:r>
              <a:rPr lang="en-US" dirty="0" err="1" smtClean="0"/>
              <a:t>уровня</a:t>
            </a:r>
            <a:endParaRPr lang="en-GB" dirty="0"/>
          </a:p>
        </p:txBody>
      </p:sp>
      <p:sp>
        <p:nvSpPr>
          <p:cNvPr id="3" name="Content Placeholder 2"/>
          <p:cNvSpPr>
            <a:spLocks noGrp="1"/>
          </p:cNvSpPr>
          <p:nvPr>
            <p:ph idx="1"/>
          </p:nvPr>
        </p:nvSpPr>
        <p:spPr/>
        <p:txBody>
          <a:bodyPr>
            <a:normAutofit/>
          </a:bodyPr>
          <a:lstStyle/>
          <a:p>
            <a:pPr marL="0" lvl="0" indent="0">
              <a:buNone/>
            </a:pPr>
            <a:r>
              <a:rPr lang="en-US" sz="2800" dirty="0" smtClean="0"/>
              <a:t>3. </a:t>
            </a:r>
            <a:r>
              <a:rPr lang="en-US" sz="2800" dirty="0" err="1" smtClean="0"/>
              <a:t>Конференция</a:t>
            </a:r>
            <a:r>
              <a:rPr lang="en-US" sz="2800" dirty="0" smtClean="0"/>
              <a:t> </a:t>
            </a:r>
            <a:r>
              <a:rPr lang="en-US" sz="2800" dirty="0" err="1" smtClean="0"/>
              <a:t>по</a:t>
            </a:r>
            <a:r>
              <a:rPr lang="en-US" sz="2800" dirty="0" smtClean="0"/>
              <a:t> </a:t>
            </a:r>
            <a:r>
              <a:rPr lang="en-US" sz="2800" dirty="0" err="1" smtClean="0"/>
              <a:t>вопросам</a:t>
            </a:r>
            <a:r>
              <a:rPr lang="en-US" sz="2800" dirty="0" smtClean="0"/>
              <a:t> </a:t>
            </a:r>
            <a:r>
              <a:rPr lang="en-US" sz="2800" dirty="0" err="1" smtClean="0"/>
              <a:t>зеленых</a:t>
            </a:r>
            <a:r>
              <a:rPr lang="en-US" sz="2800" dirty="0" smtClean="0"/>
              <a:t> </a:t>
            </a:r>
            <a:r>
              <a:rPr lang="en-US" sz="2800" dirty="0" err="1" smtClean="0"/>
              <a:t>инвестиций</a:t>
            </a:r>
            <a:r>
              <a:rPr lang="en-US" sz="2800" dirty="0" smtClean="0"/>
              <a:t> в </a:t>
            </a:r>
            <a:r>
              <a:rPr lang="en-US" sz="2800" dirty="0" err="1" smtClean="0"/>
              <a:t>Центральной</a:t>
            </a:r>
            <a:r>
              <a:rPr lang="en-US" sz="2800" dirty="0" smtClean="0"/>
              <a:t> </a:t>
            </a:r>
            <a:r>
              <a:rPr lang="en-US" sz="2800" dirty="0" err="1" smtClean="0"/>
              <a:t>Азии</a:t>
            </a:r>
            <a:endParaRPr lang="en-US" sz="2800" dirty="0" smtClean="0"/>
          </a:p>
          <a:p>
            <a:pPr marL="0" lvl="0" indent="0">
              <a:buNone/>
            </a:pPr>
            <a:endParaRPr lang="en-US" sz="2800" dirty="0" smtClean="0"/>
          </a:p>
          <a:p>
            <a:pPr marL="0" indent="0"/>
            <a:r>
              <a:rPr lang="en-US" sz="2400" dirty="0" smtClean="0"/>
              <a:t>  </a:t>
            </a:r>
            <a:r>
              <a:rPr lang="en-US" sz="2400" dirty="0" err="1" smtClean="0"/>
              <a:t>утвердить</a:t>
            </a:r>
            <a:r>
              <a:rPr lang="en-US" sz="2400" dirty="0" smtClean="0"/>
              <a:t> </a:t>
            </a:r>
            <a:r>
              <a:rPr lang="en-US" sz="2400" dirty="0" err="1" smtClean="0"/>
              <a:t>результаты</a:t>
            </a:r>
            <a:r>
              <a:rPr lang="en-US" sz="2400" dirty="0" smtClean="0"/>
              <a:t> </a:t>
            </a:r>
            <a:r>
              <a:rPr lang="en-US" sz="2400" dirty="0" err="1" smtClean="0"/>
              <a:t>отчета</a:t>
            </a:r>
            <a:endParaRPr lang="en-US" sz="2400" dirty="0" smtClean="0"/>
          </a:p>
          <a:p>
            <a:pPr marL="0" indent="0"/>
            <a:r>
              <a:rPr lang="en-US" sz="2400" dirty="0" smtClean="0"/>
              <a:t>  </a:t>
            </a:r>
            <a:r>
              <a:rPr lang="en-US" sz="2400" dirty="0" err="1" smtClean="0"/>
              <a:t>информировать</a:t>
            </a:r>
            <a:r>
              <a:rPr lang="en-US" sz="2400" dirty="0" smtClean="0"/>
              <a:t> </a:t>
            </a:r>
            <a:r>
              <a:rPr lang="en-US" sz="2400" dirty="0" err="1" smtClean="0"/>
              <a:t>политиков</a:t>
            </a:r>
            <a:r>
              <a:rPr lang="en-US" sz="2400" dirty="0" smtClean="0"/>
              <a:t> и </a:t>
            </a:r>
            <a:r>
              <a:rPr lang="en-US" sz="2400" dirty="0" err="1" smtClean="0"/>
              <a:t>заинтересованных</a:t>
            </a:r>
            <a:r>
              <a:rPr lang="en-US" sz="2400" dirty="0" smtClean="0"/>
              <a:t> </a:t>
            </a:r>
            <a:r>
              <a:rPr lang="en-US" sz="2400" dirty="0" err="1" smtClean="0"/>
              <a:t>лиц</a:t>
            </a:r>
            <a:r>
              <a:rPr lang="en-US" sz="2400" dirty="0" smtClean="0"/>
              <a:t> о </a:t>
            </a:r>
            <a:r>
              <a:rPr lang="en-US" sz="2400" dirty="0" err="1" smtClean="0"/>
              <a:t>различных</a:t>
            </a:r>
            <a:r>
              <a:rPr lang="en-US" sz="2400" dirty="0" smtClean="0"/>
              <a:t> </a:t>
            </a:r>
            <a:r>
              <a:rPr lang="en-US" sz="2400" dirty="0" err="1" smtClean="0"/>
              <a:t>инвестици</a:t>
            </a:r>
            <a:r>
              <a:rPr lang="ru-RU" sz="2400" dirty="0" err="1" smtClean="0"/>
              <a:t>ях</a:t>
            </a:r>
            <a:r>
              <a:rPr lang="en-US" sz="2400" dirty="0" smtClean="0"/>
              <a:t> и </a:t>
            </a:r>
            <a:r>
              <a:rPr lang="en-US" sz="2400" dirty="0" err="1" smtClean="0"/>
              <a:t>полити</a:t>
            </a:r>
            <a:r>
              <a:rPr lang="ru-RU" sz="2400" dirty="0" err="1" smtClean="0"/>
              <a:t>ческим</a:t>
            </a:r>
            <a:r>
              <a:rPr lang="ru-RU" sz="2400" dirty="0" smtClean="0"/>
              <a:t> мерам</a:t>
            </a:r>
            <a:endParaRPr lang="en-US" sz="2400" dirty="0" smtClean="0"/>
          </a:p>
          <a:p>
            <a:pPr marL="0" indent="0"/>
            <a:r>
              <a:rPr lang="ru-RU" sz="2400" dirty="0" smtClean="0"/>
              <a:t> </a:t>
            </a:r>
            <a:r>
              <a:rPr lang="ru-RU" sz="2400" dirty="0"/>
              <a:t>Установить взаимосвязи между ИЗЭ </a:t>
            </a:r>
            <a:r>
              <a:rPr lang="ru-RU" sz="2400" dirty="0" smtClean="0"/>
              <a:t>и</a:t>
            </a:r>
            <a:r>
              <a:rPr lang="en-US" sz="2400" dirty="0" smtClean="0"/>
              <a:t> ЦУР</a:t>
            </a:r>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Следующие</a:t>
            </a:r>
            <a:r>
              <a:rPr lang="en-US" dirty="0" smtClean="0"/>
              <a:t> </a:t>
            </a:r>
            <a:r>
              <a:rPr lang="en-US" dirty="0" err="1" smtClean="0"/>
              <a:t>шаги</a:t>
            </a:r>
            <a:r>
              <a:rPr lang="en-US" dirty="0" smtClean="0"/>
              <a:t> </a:t>
            </a:r>
            <a:r>
              <a:rPr lang="en-US" dirty="0" err="1" smtClean="0"/>
              <a:t>для</a:t>
            </a:r>
            <a:r>
              <a:rPr lang="en-US" dirty="0" smtClean="0"/>
              <a:t> </a:t>
            </a:r>
            <a:r>
              <a:rPr lang="ru-RU" dirty="0" smtClean="0"/>
              <a:t>ИЗЭ</a:t>
            </a:r>
            <a:r>
              <a:rPr lang="en-US" dirty="0" smtClean="0"/>
              <a:t> в ЦА</a:t>
            </a:r>
            <a:endParaRPr lang="en-GB" dirty="0"/>
          </a:p>
        </p:txBody>
      </p:sp>
      <p:sp>
        <p:nvSpPr>
          <p:cNvPr id="3" name="Content Placeholder 2"/>
          <p:cNvSpPr>
            <a:spLocks noGrp="1"/>
          </p:cNvSpPr>
          <p:nvPr>
            <p:ph idx="1"/>
          </p:nvPr>
        </p:nvSpPr>
        <p:spPr/>
        <p:txBody>
          <a:bodyPr>
            <a:normAutofit/>
          </a:bodyPr>
          <a:lstStyle/>
          <a:p>
            <a:pPr marL="0" lvl="0" indent="0">
              <a:buNone/>
            </a:pPr>
            <a:r>
              <a:rPr lang="en-US" dirty="0" err="1" smtClean="0"/>
              <a:t>Сроки</a:t>
            </a:r>
            <a:r>
              <a:rPr lang="en-US" dirty="0" smtClean="0"/>
              <a:t> </a:t>
            </a:r>
            <a:r>
              <a:rPr lang="en-US" dirty="0" err="1" smtClean="0"/>
              <a:t>реализации</a:t>
            </a:r>
            <a:r>
              <a:rPr lang="en-US" dirty="0" smtClean="0"/>
              <a:t> </a:t>
            </a:r>
            <a:r>
              <a:rPr lang="en-US" dirty="0" err="1" smtClean="0"/>
              <a:t>проекта</a:t>
            </a:r>
            <a:r>
              <a:rPr lang="en-US" dirty="0" smtClean="0"/>
              <a:t>:</a:t>
            </a:r>
          </a:p>
          <a:p>
            <a:pPr marL="0" lvl="0" indent="0">
              <a:buNone/>
            </a:pPr>
            <a:endParaRPr lang="en-US" dirty="0" smtClean="0"/>
          </a:p>
          <a:p>
            <a:pPr marL="514350" lvl="0" indent="-514350">
              <a:buFont typeface="+mj-lt"/>
              <a:buAutoNum type="arabicPeriod"/>
            </a:pPr>
            <a:r>
              <a:rPr lang="en-US" dirty="0" smtClean="0"/>
              <a:t>   </a:t>
            </a:r>
            <a:r>
              <a:rPr lang="en-US" sz="2595" dirty="0" err="1" smtClean="0"/>
              <a:t>Июнь</a:t>
            </a:r>
            <a:r>
              <a:rPr lang="en-US" sz="2595" dirty="0" smtClean="0"/>
              <a:t> 2016 - </a:t>
            </a:r>
            <a:r>
              <a:rPr lang="en-US" sz="2595" dirty="0" err="1" smtClean="0"/>
              <a:t>Национальные</a:t>
            </a:r>
            <a:r>
              <a:rPr lang="en-US" sz="2595" dirty="0" smtClean="0"/>
              <a:t> </a:t>
            </a:r>
            <a:r>
              <a:rPr lang="en-US" sz="2595" dirty="0" err="1" smtClean="0"/>
              <a:t>институты</a:t>
            </a:r>
            <a:r>
              <a:rPr lang="en-US" sz="2595" dirty="0" smtClean="0"/>
              <a:t> </a:t>
            </a:r>
            <a:r>
              <a:rPr lang="en-US" sz="2595" dirty="0" err="1" smtClean="0"/>
              <a:t>определены</a:t>
            </a:r>
            <a:r>
              <a:rPr lang="en-US" sz="2595" dirty="0" smtClean="0"/>
              <a:t> и </a:t>
            </a:r>
            <a:r>
              <a:rPr lang="en-US" sz="2595" dirty="0" err="1" smtClean="0"/>
              <a:t>контрак</a:t>
            </a:r>
            <a:r>
              <a:rPr lang="ru-RU" sz="2595" dirty="0" smtClean="0"/>
              <a:t>ты </a:t>
            </a:r>
            <a:r>
              <a:rPr lang="ru-RU" sz="2595" dirty="0" err="1" smtClean="0"/>
              <a:t>нодписаны</a:t>
            </a:r>
            <a:endParaRPr lang="en-US" sz="2595" dirty="0" smtClean="0"/>
          </a:p>
          <a:p>
            <a:pPr marL="514350" lvl="0" indent="-514350">
              <a:buFont typeface="+mj-lt"/>
              <a:buAutoNum type="arabicPeriod"/>
            </a:pPr>
            <a:r>
              <a:rPr lang="en-US" sz="2595" dirty="0" err="1" smtClean="0"/>
              <a:t>Ноябрь</a:t>
            </a:r>
            <a:r>
              <a:rPr lang="en-US" sz="2595" dirty="0" smtClean="0"/>
              <a:t> 2016 - </a:t>
            </a:r>
            <a:r>
              <a:rPr lang="en-US" sz="2595" dirty="0" err="1" smtClean="0"/>
              <a:t>семинар</a:t>
            </a:r>
            <a:r>
              <a:rPr lang="en-US" sz="2595" dirty="0" smtClean="0"/>
              <a:t> </a:t>
            </a:r>
            <a:r>
              <a:rPr lang="en-US" sz="2595" dirty="0" err="1" smtClean="0"/>
              <a:t>экспертов</a:t>
            </a:r>
            <a:r>
              <a:rPr lang="en-US" sz="2595" dirty="0" smtClean="0"/>
              <a:t> (</a:t>
            </a:r>
            <a:r>
              <a:rPr lang="ru-RU" sz="2595" dirty="0" smtClean="0"/>
              <a:t>о</a:t>
            </a:r>
            <a:r>
              <a:rPr lang="en-US" sz="2595" dirty="0" err="1" smtClean="0"/>
              <a:t>бсуждени</a:t>
            </a:r>
            <a:r>
              <a:rPr lang="ru-RU" sz="2595" dirty="0" smtClean="0"/>
              <a:t>е </a:t>
            </a:r>
            <a:r>
              <a:rPr lang="en-US" sz="2595" dirty="0" err="1" smtClean="0"/>
              <a:t>проект</a:t>
            </a:r>
            <a:r>
              <a:rPr lang="ru-RU" sz="2595" dirty="0" smtClean="0"/>
              <a:t>а</a:t>
            </a:r>
            <a:r>
              <a:rPr lang="en-US" sz="2595" dirty="0" smtClean="0"/>
              <a:t> </a:t>
            </a:r>
            <a:r>
              <a:rPr lang="en-US" sz="2595" dirty="0" err="1" smtClean="0"/>
              <a:t>доклада</a:t>
            </a:r>
            <a:r>
              <a:rPr lang="en-US" sz="2595" dirty="0" smtClean="0"/>
              <a:t> и </a:t>
            </a:r>
            <a:r>
              <a:rPr lang="en-US" sz="2595" dirty="0" err="1" smtClean="0"/>
              <a:t>предварительны</a:t>
            </a:r>
            <a:r>
              <a:rPr lang="ru-RU" sz="2595" dirty="0" smtClean="0"/>
              <a:t>х</a:t>
            </a:r>
            <a:r>
              <a:rPr lang="en-US" sz="2595" dirty="0" smtClean="0"/>
              <a:t> </a:t>
            </a:r>
            <a:r>
              <a:rPr lang="en-US" sz="2595" dirty="0" err="1" smtClean="0"/>
              <a:t>результат</a:t>
            </a:r>
            <a:r>
              <a:rPr lang="ru-RU" sz="2595" dirty="0" err="1" smtClean="0"/>
              <a:t>ов</a:t>
            </a:r>
            <a:r>
              <a:rPr lang="en-US" sz="2595" dirty="0" smtClean="0"/>
              <a:t> </a:t>
            </a:r>
            <a:r>
              <a:rPr lang="en-US" sz="2595" dirty="0" err="1" smtClean="0"/>
              <a:t>моделирования</a:t>
            </a:r>
            <a:r>
              <a:rPr lang="en-US" sz="2595" dirty="0" smtClean="0"/>
              <a:t>)</a:t>
            </a:r>
          </a:p>
          <a:p>
            <a:pPr marL="514350" lvl="0" indent="-514350">
              <a:buFont typeface="+mj-lt"/>
              <a:buAutoNum type="arabicPeriod"/>
            </a:pPr>
            <a:r>
              <a:rPr lang="en-US" sz="2595" dirty="0" err="1" smtClean="0"/>
              <a:t>Апрел</a:t>
            </a:r>
            <a:r>
              <a:rPr lang="ru-RU" sz="2595" dirty="0" smtClean="0"/>
              <a:t>ь</a:t>
            </a:r>
            <a:r>
              <a:rPr lang="en-US" sz="2595" dirty="0" smtClean="0"/>
              <a:t> 2017 - </a:t>
            </a:r>
            <a:r>
              <a:rPr lang="en-US" sz="2595" dirty="0" err="1" smtClean="0"/>
              <a:t>Конференция</a:t>
            </a:r>
            <a:r>
              <a:rPr lang="en-US" sz="2595" dirty="0" smtClean="0"/>
              <a:t> и </a:t>
            </a:r>
            <a:r>
              <a:rPr lang="ru-RU" sz="2595" dirty="0" smtClean="0"/>
              <a:t>презентация</a:t>
            </a:r>
            <a:r>
              <a:rPr lang="en-US" sz="2595" dirty="0" smtClean="0"/>
              <a:t> </a:t>
            </a:r>
            <a:r>
              <a:rPr lang="en-US" sz="2595" dirty="0" err="1" smtClean="0"/>
              <a:t>окончательн</a:t>
            </a:r>
            <a:r>
              <a:rPr lang="ru-RU" sz="2595" dirty="0" smtClean="0"/>
              <a:t>ого</a:t>
            </a:r>
            <a:r>
              <a:rPr lang="en-US" sz="2595" dirty="0" smtClean="0"/>
              <a:t> </a:t>
            </a:r>
            <a:r>
              <a:rPr lang="en-US" sz="2595" dirty="0" err="1" smtClean="0"/>
              <a:t>отчет</a:t>
            </a:r>
            <a:r>
              <a:rPr lang="ru-RU" sz="2595" dirty="0" smtClean="0"/>
              <a:t>а</a:t>
            </a:r>
            <a:endParaRPr lang="en-US" sz="2595"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2800" dirty="0" smtClean="0"/>
          </a:p>
          <a:p>
            <a:pPr marL="0" indent="0">
              <a:buNone/>
            </a:pPr>
            <a:endParaRPr lang="en-US" sz="2800" dirty="0" smtClean="0"/>
          </a:p>
          <a:p>
            <a:pPr marL="0" indent="0">
              <a:buNone/>
            </a:pPr>
            <a:endParaRPr lang="en-US" sz="2800" dirty="0" smtClean="0"/>
          </a:p>
          <a:p>
            <a:pPr marL="0" indent="0" algn="ctr">
              <a:buNone/>
            </a:pPr>
            <a:r>
              <a:rPr lang="ru-RU" sz="3600" dirty="0"/>
              <a:t>С</a:t>
            </a:r>
            <a:r>
              <a:rPr lang="en-US" sz="3600" dirty="0" err="1" smtClean="0"/>
              <a:t>пасибо</a:t>
            </a:r>
            <a:r>
              <a:rPr lang="ru-RU" sz="3600" dirty="0" smtClean="0"/>
              <a:t> за внимание!</a:t>
            </a:r>
            <a:endParaRPr lang="en-US" sz="36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ИЗЭ</a:t>
            </a:r>
            <a:r>
              <a:rPr lang="en-US" dirty="0" smtClean="0"/>
              <a:t> в </a:t>
            </a:r>
            <a:r>
              <a:rPr lang="en-US" dirty="0" err="1" smtClean="0"/>
              <a:t>Центральной</a:t>
            </a:r>
            <a:r>
              <a:rPr lang="en-US" dirty="0" smtClean="0"/>
              <a:t> </a:t>
            </a:r>
            <a:r>
              <a:rPr lang="en-US" dirty="0" err="1" smtClean="0"/>
              <a:t>Азии</a:t>
            </a:r>
            <a:endParaRPr lang="en-US" dirty="0"/>
          </a:p>
        </p:txBody>
      </p:sp>
      <p:sp>
        <p:nvSpPr>
          <p:cNvPr id="3" name="Content Placeholder 2"/>
          <p:cNvSpPr>
            <a:spLocks noGrp="1"/>
          </p:cNvSpPr>
          <p:nvPr>
            <p:ph idx="1"/>
          </p:nvPr>
        </p:nvSpPr>
        <p:spPr/>
        <p:txBody>
          <a:bodyPr/>
          <a:lstStyle/>
          <a:p>
            <a:endParaRPr lang="en-US" dirty="0" smtClean="0"/>
          </a:p>
          <a:p>
            <a:r>
              <a:rPr lang="en-US" dirty="0" err="1" smtClean="0"/>
              <a:t>Введение</a:t>
            </a:r>
            <a:endParaRPr lang="en-US" dirty="0" smtClean="0"/>
          </a:p>
          <a:p>
            <a:r>
              <a:rPr lang="en-US" dirty="0" err="1" smtClean="0"/>
              <a:t>Субрегиональные</a:t>
            </a:r>
            <a:r>
              <a:rPr lang="en-US" dirty="0" smtClean="0"/>
              <a:t> </a:t>
            </a:r>
            <a:r>
              <a:rPr lang="en-US" dirty="0" err="1" smtClean="0"/>
              <a:t>проекты</a:t>
            </a:r>
            <a:r>
              <a:rPr lang="en-US" dirty="0" smtClean="0"/>
              <a:t> </a:t>
            </a:r>
            <a:r>
              <a:rPr lang="ru-RU" dirty="0" smtClean="0"/>
              <a:t>ИЗЭ</a:t>
            </a:r>
            <a:endParaRPr lang="en-US" dirty="0" smtClean="0"/>
          </a:p>
          <a:p>
            <a:r>
              <a:rPr lang="ru-RU" dirty="0" smtClean="0"/>
              <a:t>Будущие мероприятия</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Введение</a:t>
            </a:r>
            <a:endParaRPr lang="en-US" dirty="0"/>
          </a:p>
        </p:txBody>
      </p:sp>
      <p:sp>
        <p:nvSpPr>
          <p:cNvPr id="3" name="Content Placeholder 2"/>
          <p:cNvSpPr>
            <a:spLocks noGrp="1"/>
          </p:cNvSpPr>
          <p:nvPr>
            <p:ph idx="1"/>
          </p:nvPr>
        </p:nvSpPr>
        <p:spPr/>
        <p:txBody>
          <a:bodyPr>
            <a:normAutofit fontScale="92500"/>
          </a:bodyPr>
          <a:lstStyle/>
          <a:p>
            <a:pPr>
              <a:buNone/>
            </a:pPr>
            <a:r>
              <a:rPr lang="en-US" dirty="0" err="1" smtClean="0"/>
              <a:t>Что</a:t>
            </a:r>
            <a:r>
              <a:rPr lang="en-US" dirty="0" smtClean="0"/>
              <a:t> </a:t>
            </a:r>
            <a:r>
              <a:rPr lang="en-US" dirty="0" err="1" smtClean="0"/>
              <a:t>такое</a:t>
            </a:r>
            <a:r>
              <a:rPr lang="en-US" dirty="0" smtClean="0"/>
              <a:t> </a:t>
            </a:r>
            <a:r>
              <a:rPr lang="en-US" dirty="0" err="1" smtClean="0"/>
              <a:t>инклюзивн</a:t>
            </a:r>
            <a:r>
              <a:rPr lang="ru-RU" dirty="0" err="1" smtClean="0"/>
              <a:t>ая</a:t>
            </a:r>
            <a:r>
              <a:rPr lang="en-US" dirty="0" smtClean="0"/>
              <a:t> </a:t>
            </a:r>
            <a:r>
              <a:rPr lang="en-US" dirty="0" err="1" smtClean="0"/>
              <a:t>Зеленая</a:t>
            </a:r>
            <a:r>
              <a:rPr lang="en-US" dirty="0" smtClean="0"/>
              <a:t> </a:t>
            </a:r>
            <a:r>
              <a:rPr lang="en-US" dirty="0" err="1" smtClean="0"/>
              <a:t>экономика</a:t>
            </a:r>
            <a:r>
              <a:rPr lang="ru-RU" dirty="0"/>
              <a:t> </a:t>
            </a:r>
            <a:r>
              <a:rPr lang="en-US" dirty="0" smtClean="0"/>
              <a:t>(</a:t>
            </a:r>
            <a:r>
              <a:rPr lang="ru-RU" dirty="0" smtClean="0"/>
              <a:t>ИЗ</a:t>
            </a:r>
            <a:r>
              <a:rPr lang="en-US" dirty="0" smtClean="0"/>
              <a:t>Э)?</a:t>
            </a:r>
          </a:p>
          <a:p>
            <a:pPr>
              <a:buNone/>
            </a:pPr>
            <a:endParaRPr lang="en-US" dirty="0" smtClean="0"/>
          </a:p>
          <a:p>
            <a:pPr>
              <a:buNone/>
            </a:pPr>
            <a:r>
              <a:rPr lang="en-US" sz="3027" dirty="0" smtClean="0"/>
              <a:t>1. </a:t>
            </a:r>
            <a:r>
              <a:rPr lang="en-US" sz="3027" dirty="0" err="1" smtClean="0"/>
              <a:t>Экономика</a:t>
            </a:r>
            <a:r>
              <a:rPr lang="en-US" sz="3027" dirty="0" smtClean="0"/>
              <a:t>, </a:t>
            </a:r>
            <a:r>
              <a:rPr lang="en-US" sz="3027" dirty="0" err="1" smtClean="0"/>
              <a:t>которая</a:t>
            </a:r>
            <a:r>
              <a:rPr lang="en-US" sz="3027" dirty="0" smtClean="0"/>
              <a:t> </a:t>
            </a:r>
            <a:r>
              <a:rPr lang="en-US" sz="3027" dirty="0" err="1" smtClean="0"/>
              <a:t>приводит</a:t>
            </a:r>
            <a:r>
              <a:rPr lang="en-US" sz="3027" dirty="0" smtClean="0"/>
              <a:t> к </a:t>
            </a:r>
            <a:r>
              <a:rPr lang="en-US" sz="3027" dirty="0" err="1" smtClean="0"/>
              <a:t>повышению</a:t>
            </a:r>
            <a:r>
              <a:rPr lang="en-US" sz="3027" dirty="0" smtClean="0"/>
              <a:t> </a:t>
            </a:r>
            <a:r>
              <a:rPr lang="en-US" sz="3027" dirty="0" err="1" smtClean="0"/>
              <a:t>благосостояния</a:t>
            </a:r>
            <a:r>
              <a:rPr lang="en-US" sz="3027" dirty="0" smtClean="0"/>
              <a:t> </a:t>
            </a:r>
            <a:r>
              <a:rPr lang="en-US" sz="3027" dirty="0" err="1" smtClean="0"/>
              <a:t>человека</a:t>
            </a:r>
            <a:r>
              <a:rPr lang="en-US" sz="3027" dirty="0" smtClean="0"/>
              <a:t>, </a:t>
            </a:r>
            <a:r>
              <a:rPr lang="en-US" sz="3027" dirty="0" err="1" smtClean="0"/>
              <a:t>при</a:t>
            </a:r>
            <a:r>
              <a:rPr lang="en-US" sz="3027" dirty="0" smtClean="0"/>
              <a:t> </a:t>
            </a:r>
            <a:r>
              <a:rPr lang="en-US" sz="3027" dirty="0" err="1" smtClean="0"/>
              <a:t>значительном</a:t>
            </a:r>
            <a:r>
              <a:rPr lang="en-US" sz="3027" dirty="0" smtClean="0"/>
              <a:t> </a:t>
            </a:r>
            <a:r>
              <a:rPr lang="en-US" sz="3027" dirty="0" err="1" smtClean="0"/>
              <a:t>снижении</a:t>
            </a:r>
            <a:r>
              <a:rPr lang="en-US" sz="3027" dirty="0" smtClean="0"/>
              <a:t> </a:t>
            </a:r>
            <a:r>
              <a:rPr lang="en-US" sz="3027" dirty="0" err="1" smtClean="0"/>
              <a:t>экологических</a:t>
            </a:r>
            <a:r>
              <a:rPr lang="en-US" sz="3027" dirty="0" smtClean="0"/>
              <a:t> </a:t>
            </a:r>
            <a:r>
              <a:rPr lang="en-US" sz="3027" dirty="0" err="1" smtClean="0"/>
              <a:t>рисков</a:t>
            </a:r>
            <a:r>
              <a:rPr lang="en-US" sz="3027" dirty="0" smtClean="0"/>
              <a:t> и </a:t>
            </a:r>
            <a:r>
              <a:rPr lang="en-US" sz="3027" dirty="0" err="1" smtClean="0"/>
              <a:t>дефицитов</a:t>
            </a:r>
            <a:endParaRPr lang="en-US" sz="3027" dirty="0" smtClean="0"/>
          </a:p>
          <a:p>
            <a:pPr>
              <a:buNone/>
            </a:pPr>
            <a:r>
              <a:rPr lang="en-US" sz="3027" dirty="0" smtClean="0"/>
              <a:t>2. </a:t>
            </a:r>
            <a:r>
              <a:rPr lang="en-US" sz="3027" dirty="0" err="1" smtClean="0"/>
              <a:t>Подход</a:t>
            </a:r>
            <a:r>
              <a:rPr lang="en-US" sz="3027" dirty="0" smtClean="0"/>
              <a:t>, </a:t>
            </a:r>
            <a:r>
              <a:rPr lang="en-US" sz="3027" dirty="0" err="1" smtClean="0"/>
              <a:t>который</a:t>
            </a:r>
            <a:r>
              <a:rPr lang="en-US" sz="3027" dirty="0" smtClean="0"/>
              <a:t> </a:t>
            </a:r>
            <a:r>
              <a:rPr lang="en-US" sz="3027" dirty="0" err="1" smtClean="0"/>
              <a:t>определ</a:t>
            </a:r>
            <a:r>
              <a:rPr lang="ru-RU" sz="3027" dirty="0" err="1" smtClean="0"/>
              <a:t>яет</a:t>
            </a:r>
            <a:r>
              <a:rPr lang="en-US" sz="3027" dirty="0" smtClean="0"/>
              <a:t> </a:t>
            </a:r>
            <a:r>
              <a:rPr lang="en-US" sz="3027" dirty="0" err="1" smtClean="0"/>
              <a:t>политик</a:t>
            </a:r>
            <a:r>
              <a:rPr lang="ru-RU" sz="3027" dirty="0" smtClean="0"/>
              <a:t>у</a:t>
            </a:r>
            <a:r>
              <a:rPr lang="en-US" sz="3027" dirty="0" smtClean="0"/>
              <a:t>, </a:t>
            </a:r>
            <a:r>
              <a:rPr lang="en-US" sz="3027" dirty="0" err="1" smtClean="0"/>
              <a:t>которая</a:t>
            </a:r>
            <a:r>
              <a:rPr lang="en-US" sz="3027" dirty="0" smtClean="0"/>
              <a:t> </a:t>
            </a:r>
            <a:r>
              <a:rPr lang="en-US" sz="3027" dirty="0" err="1" smtClean="0"/>
              <a:t>может</a:t>
            </a:r>
            <a:r>
              <a:rPr lang="en-US" sz="3027" dirty="0" smtClean="0"/>
              <a:t> </a:t>
            </a:r>
            <a:r>
              <a:rPr lang="en-US" sz="3027" dirty="0" err="1" smtClean="0"/>
              <a:t>позволить</a:t>
            </a:r>
            <a:r>
              <a:rPr lang="en-US" sz="3027" dirty="0" smtClean="0"/>
              <a:t> </a:t>
            </a:r>
            <a:r>
              <a:rPr lang="en-US" sz="3027" dirty="0" err="1" smtClean="0"/>
              <a:t>или</a:t>
            </a:r>
            <a:r>
              <a:rPr lang="en-US" sz="3027" dirty="0" smtClean="0"/>
              <a:t> </a:t>
            </a:r>
            <a:r>
              <a:rPr lang="en-US" sz="3027" dirty="0" err="1" smtClean="0"/>
              <a:t>стимулировать</a:t>
            </a:r>
            <a:r>
              <a:rPr lang="en-US" sz="3027" dirty="0" smtClean="0"/>
              <a:t> </a:t>
            </a:r>
            <a:r>
              <a:rPr lang="en-US" sz="3027" dirty="0" err="1" smtClean="0"/>
              <a:t>инвестиции</a:t>
            </a:r>
            <a:r>
              <a:rPr lang="en-US" sz="3027" dirty="0" smtClean="0"/>
              <a:t>, </a:t>
            </a:r>
            <a:r>
              <a:rPr lang="en-US" sz="3027" dirty="0" err="1" smtClean="0"/>
              <a:t>необходимые</a:t>
            </a:r>
            <a:r>
              <a:rPr lang="en-US" sz="3027" dirty="0" smtClean="0"/>
              <a:t> </a:t>
            </a:r>
            <a:r>
              <a:rPr lang="en-US" sz="3027" dirty="0" err="1" smtClean="0"/>
              <a:t>для</a:t>
            </a:r>
            <a:r>
              <a:rPr lang="en-US" sz="3027" dirty="0" smtClean="0"/>
              <a:t> </a:t>
            </a:r>
            <a:r>
              <a:rPr lang="en-US" sz="3027" dirty="0" err="1" smtClean="0"/>
              <a:t>достижения</a:t>
            </a:r>
            <a:r>
              <a:rPr lang="en-US" sz="3027" dirty="0" smtClean="0"/>
              <a:t> </a:t>
            </a:r>
            <a:r>
              <a:rPr lang="ru-RU" sz="3027" dirty="0"/>
              <a:t> </a:t>
            </a:r>
            <a:r>
              <a:rPr lang="ru-RU" sz="3027" dirty="0" smtClean="0"/>
              <a:t>пункта 1. </a:t>
            </a:r>
            <a:endParaRPr lang="en-US" sz="3027"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Введение</a:t>
            </a:r>
            <a:endParaRPr lang="en-US" dirty="0"/>
          </a:p>
        </p:txBody>
      </p:sp>
      <p:sp>
        <p:nvSpPr>
          <p:cNvPr id="3" name="Content Placeholder 2"/>
          <p:cNvSpPr>
            <a:spLocks noGrp="1"/>
          </p:cNvSpPr>
          <p:nvPr>
            <p:ph idx="1"/>
          </p:nvPr>
        </p:nvSpPr>
        <p:spPr/>
        <p:txBody>
          <a:bodyPr>
            <a:normAutofit fontScale="92500"/>
          </a:bodyPr>
          <a:lstStyle/>
          <a:p>
            <a:pPr marL="228600" indent="-228600" defTabSz="914400">
              <a:spcBef>
                <a:spcPts val="0"/>
              </a:spcBef>
              <a:buNone/>
              <a:defRPr/>
            </a:pPr>
            <a:r>
              <a:rPr lang="en-US" dirty="0" err="1" smtClean="0"/>
              <a:t>Типичный</a:t>
            </a:r>
            <a:r>
              <a:rPr lang="en-US" dirty="0" smtClean="0"/>
              <a:t> </a:t>
            </a:r>
            <a:r>
              <a:rPr lang="en-US" dirty="0" err="1" smtClean="0"/>
              <a:t>процесс</a:t>
            </a:r>
            <a:r>
              <a:rPr lang="en-US" dirty="0" smtClean="0"/>
              <a:t> </a:t>
            </a:r>
            <a:r>
              <a:rPr lang="ru-RU" dirty="0" smtClean="0"/>
              <a:t>ИЗЭ</a:t>
            </a:r>
            <a:r>
              <a:rPr lang="en-US" dirty="0" smtClean="0"/>
              <a:t> </a:t>
            </a:r>
            <a:r>
              <a:rPr lang="en-US" dirty="0" err="1" smtClean="0"/>
              <a:t>включает</a:t>
            </a:r>
            <a:r>
              <a:rPr lang="en-US" dirty="0" smtClean="0"/>
              <a:t> :</a:t>
            </a:r>
          </a:p>
          <a:p>
            <a:pPr marL="228600" indent="-228600" defTabSz="914400">
              <a:spcBef>
                <a:spcPts val="0"/>
              </a:spcBef>
              <a:buNone/>
              <a:defRPr/>
            </a:pPr>
            <a:endParaRPr lang="en-US" dirty="0" smtClean="0"/>
          </a:p>
          <a:p>
            <a:pPr marL="514350" indent="-514350" defTabSz="914400">
              <a:spcBef>
                <a:spcPts val="0"/>
              </a:spcBef>
              <a:buFont typeface="+mj-lt"/>
              <a:buAutoNum type="arabicPeriod"/>
              <a:defRPr/>
            </a:pPr>
            <a:r>
              <a:rPr lang="en-US" sz="3027" dirty="0" err="1" smtClean="0"/>
              <a:t>Установк</a:t>
            </a:r>
            <a:r>
              <a:rPr lang="ru-RU" sz="3027" dirty="0" smtClean="0"/>
              <a:t>у</a:t>
            </a:r>
            <a:r>
              <a:rPr lang="en-US" sz="3027" dirty="0" smtClean="0"/>
              <a:t> </a:t>
            </a:r>
            <a:r>
              <a:rPr lang="en-US" sz="3027" dirty="0" err="1" smtClean="0"/>
              <a:t>приоритетов</a:t>
            </a:r>
            <a:r>
              <a:rPr lang="en-US" sz="3027" dirty="0" smtClean="0"/>
              <a:t>, </a:t>
            </a:r>
            <a:r>
              <a:rPr lang="en-US" sz="3027" dirty="0" err="1" smtClean="0"/>
              <a:t>цел</a:t>
            </a:r>
            <a:r>
              <a:rPr lang="ru-RU" sz="3027" dirty="0" smtClean="0"/>
              <a:t>ей</a:t>
            </a:r>
            <a:r>
              <a:rPr lang="en-US" sz="3027" dirty="0" smtClean="0"/>
              <a:t>, </a:t>
            </a:r>
            <a:r>
              <a:rPr lang="en-US" sz="3027" dirty="0" err="1" smtClean="0"/>
              <a:t>задач</a:t>
            </a:r>
            <a:r>
              <a:rPr lang="ru-RU" sz="3027" dirty="0"/>
              <a:t> </a:t>
            </a:r>
            <a:r>
              <a:rPr lang="ru-RU" sz="3027" dirty="0" smtClean="0"/>
              <a:t>и</a:t>
            </a:r>
            <a:r>
              <a:rPr lang="en-US" sz="3027" dirty="0" smtClean="0"/>
              <a:t> </a:t>
            </a:r>
            <a:r>
              <a:rPr lang="en-US" sz="3027" dirty="0" err="1" smtClean="0"/>
              <a:t>показател</a:t>
            </a:r>
            <a:r>
              <a:rPr lang="ru-RU" sz="3027" dirty="0" smtClean="0"/>
              <a:t>ей </a:t>
            </a:r>
            <a:r>
              <a:rPr lang="en-US" sz="3027" dirty="0"/>
              <a:t>в </a:t>
            </a:r>
            <a:r>
              <a:rPr lang="en-US" sz="3027" dirty="0" err="1"/>
              <a:t>области</a:t>
            </a:r>
            <a:r>
              <a:rPr lang="en-US" sz="3027" dirty="0"/>
              <a:t> </a:t>
            </a:r>
            <a:r>
              <a:rPr lang="en-US" sz="3027" dirty="0" err="1" smtClean="0"/>
              <a:t>устойчив</a:t>
            </a:r>
            <a:r>
              <a:rPr lang="ru-RU" sz="3027" dirty="0" smtClean="0"/>
              <a:t>ого</a:t>
            </a:r>
            <a:r>
              <a:rPr lang="en-US" sz="3027" dirty="0" smtClean="0"/>
              <a:t> </a:t>
            </a:r>
            <a:r>
              <a:rPr lang="en-US" sz="3027" dirty="0" err="1"/>
              <a:t>развития</a:t>
            </a:r>
            <a:endParaRPr lang="en-US" sz="3027" dirty="0" smtClean="0"/>
          </a:p>
          <a:p>
            <a:pPr marL="514350" indent="-514350" defTabSz="914400">
              <a:spcBef>
                <a:spcPts val="0"/>
              </a:spcBef>
              <a:buFont typeface="+mj-lt"/>
              <a:buAutoNum type="arabicPeriod"/>
              <a:defRPr/>
            </a:pPr>
            <a:endParaRPr lang="en-US" sz="3027" dirty="0" smtClean="0"/>
          </a:p>
          <a:p>
            <a:pPr marL="514350" indent="-514350" defTabSz="914400">
              <a:spcBef>
                <a:spcPts val="0"/>
              </a:spcBef>
              <a:buFont typeface="+mj-lt"/>
              <a:buAutoNum type="arabicPeriod"/>
              <a:defRPr/>
            </a:pPr>
            <a:r>
              <a:rPr lang="en-US" sz="3027" dirty="0" err="1" smtClean="0"/>
              <a:t>Определение</a:t>
            </a:r>
            <a:r>
              <a:rPr lang="en-US" sz="3027" dirty="0" smtClean="0"/>
              <a:t> </a:t>
            </a:r>
            <a:r>
              <a:rPr lang="en-US" sz="3027" dirty="0" err="1" smtClean="0"/>
              <a:t>финансирования</a:t>
            </a:r>
            <a:r>
              <a:rPr lang="en-US" sz="3027" dirty="0" smtClean="0"/>
              <a:t> / </a:t>
            </a:r>
            <a:r>
              <a:rPr lang="en-US" sz="3027" dirty="0" err="1" smtClean="0"/>
              <a:t>инвестиций</a:t>
            </a:r>
            <a:r>
              <a:rPr lang="en-US" sz="3027" dirty="0" smtClean="0"/>
              <a:t>, </a:t>
            </a:r>
            <a:r>
              <a:rPr lang="en-US" sz="3027" dirty="0" err="1" smtClean="0"/>
              <a:t>необходимых</a:t>
            </a:r>
            <a:r>
              <a:rPr lang="en-US" sz="3027" dirty="0" smtClean="0"/>
              <a:t> </a:t>
            </a:r>
            <a:r>
              <a:rPr lang="en-US" sz="3027" dirty="0" err="1" smtClean="0"/>
              <a:t>для</a:t>
            </a:r>
            <a:r>
              <a:rPr lang="en-US" sz="3027" dirty="0" smtClean="0"/>
              <a:t> </a:t>
            </a:r>
            <a:r>
              <a:rPr lang="en-US" sz="3027" dirty="0" err="1" smtClean="0"/>
              <a:t>их</a:t>
            </a:r>
            <a:r>
              <a:rPr lang="en-US" sz="3027" dirty="0" smtClean="0"/>
              <a:t> </a:t>
            </a:r>
            <a:r>
              <a:rPr lang="en-US" sz="3027" dirty="0" err="1" smtClean="0"/>
              <a:t>достижения</a:t>
            </a:r>
            <a:endParaRPr lang="en-US" sz="3027" dirty="0" smtClean="0"/>
          </a:p>
          <a:p>
            <a:pPr marL="514350" indent="-514350" defTabSz="914400">
              <a:spcBef>
                <a:spcPts val="0"/>
              </a:spcBef>
              <a:buFont typeface="+mj-lt"/>
              <a:buAutoNum type="arabicPeriod"/>
              <a:defRPr/>
            </a:pPr>
            <a:endParaRPr lang="en-US" sz="3027" dirty="0" smtClean="0"/>
          </a:p>
          <a:p>
            <a:pPr marL="514350" indent="-514350" defTabSz="914400">
              <a:spcBef>
                <a:spcPts val="0"/>
              </a:spcBef>
              <a:buFont typeface="+mj-lt"/>
              <a:buAutoNum type="arabicPeriod"/>
              <a:defRPr/>
            </a:pPr>
            <a:r>
              <a:rPr lang="en-US" sz="3027" dirty="0" err="1" smtClean="0"/>
              <a:t>Определение</a:t>
            </a:r>
            <a:r>
              <a:rPr lang="en-US" sz="3027" dirty="0" smtClean="0"/>
              <a:t> </a:t>
            </a:r>
            <a:r>
              <a:rPr lang="en-US" sz="3027" dirty="0" err="1" smtClean="0"/>
              <a:t>политики</a:t>
            </a:r>
            <a:r>
              <a:rPr lang="en-US" sz="3027" dirty="0" smtClean="0"/>
              <a:t>, </a:t>
            </a:r>
            <a:r>
              <a:rPr lang="en-US" sz="3027" dirty="0" err="1" smtClean="0"/>
              <a:t>которая</a:t>
            </a:r>
            <a:r>
              <a:rPr lang="en-US" sz="3027" dirty="0" smtClean="0"/>
              <a:t> </a:t>
            </a:r>
            <a:r>
              <a:rPr lang="en-US" sz="3027" dirty="0" err="1" smtClean="0"/>
              <a:t>позволит</a:t>
            </a:r>
            <a:r>
              <a:rPr lang="en-US" sz="3027" dirty="0" smtClean="0"/>
              <a:t> </a:t>
            </a:r>
            <a:r>
              <a:rPr lang="en-US" sz="3027" dirty="0" err="1" smtClean="0"/>
              <a:t>финансирование</a:t>
            </a:r>
            <a:r>
              <a:rPr lang="en-US" sz="3027" dirty="0" smtClean="0"/>
              <a:t> / </a:t>
            </a:r>
            <a:r>
              <a:rPr lang="en-US" sz="3027" dirty="0" err="1" smtClean="0"/>
              <a:t>инвестиции</a:t>
            </a:r>
            <a:endParaRPr lang="en-US" sz="3027"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Введение</a:t>
            </a:r>
            <a:endParaRPr lang="en-US" dirty="0"/>
          </a:p>
        </p:txBody>
      </p:sp>
      <p:sp>
        <p:nvSpPr>
          <p:cNvPr id="3" name="Content Placeholder 2"/>
          <p:cNvSpPr>
            <a:spLocks noGrp="1"/>
          </p:cNvSpPr>
          <p:nvPr>
            <p:ph idx="1"/>
          </p:nvPr>
        </p:nvSpPr>
        <p:spPr/>
        <p:txBody>
          <a:bodyPr>
            <a:normAutofit/>
          </a:bodyPr>
          <a:lstStyle/>
          <a:p>
            <a:pPr marL="228600" indent="-228600" defTabSz="914400">
              <a:spcBef>
                <a:spcPts val="0"/>
              </a:spcBef>
              <a:buNone/>
              <a:defRPr/>
            </a:pPr>
            <a:r>
              <a:rPr lang="en-US" dirty="0" smtClean="0"/>
              <a:t>  </a:t>
            </a:r>
            <a:r>
              <a:rPr lang="ru-RU" dirty="0" smtClean="0"/>
              <a:t>ИЗЭ</a:t>
            </a:r>
            <a:r>
              <a:rPr lang="en-US" dirty="0" smtClean="0"/>
              <a:t>     </a:t>
            </a:r>
            <a:r>
              <a:rPr lang="en-US" dirty="0" smtClean="0">
                <a:sym typeface="Wingdings"/>
              </a:rPr>
              <a:t> </a:t>
            </a:r>
            <a:r>
              <a:rPr lang="en-US" dirty="0" err="1">
                <a:sym typeface="Wingdings"/>
              </a:rPr>
              <a:t>Инвестиции</a:t>
            </a:r>
            <a:endParaRPr lang="en-US" dirty="0" smtClean="0">
              <a:sym typeface="Wingdings"/>
            </a:endParaRPr>
          </a:p>
          <a:p>
            <a:pPr marL="228600" indent="-228600" defTabSz="914400">
              <a:spcBef>
                <a:spcPts val="0"/>
              </a:spcBef>
              <a:buNone/>
              <a:defRPr/>
            </a:pPr>
            <a:endParaRPr lang="en-US" dirty="0" smtClean="0">
              <a:sym typeface="Wingdings"/>
            </a:endParaRPr>
          </a:p>
          <a:p>
            <a:pPr marL="228600" indent="-228600" defTabSz="914400">
              <a:spcBef>
                <a:spcPts val="0"/>
              </a:spcBef>
              <a:defRPr/>
            </a:pPr>
            <a:r>
              <a:rPr lang="ru-RU" sz="2800" dirty="0" err="1" smtClean="0">
                <a:sym typeface="Wingdings"/>
              </a:rPr>
              <a:t>Сегодняшные</a:t>
            </a:r>
            <a:r>
              <a:rPr lang="ru-RU" sz="2800" dirty="0" smtClean="0">
                <a:sym typeface="Wingdings"/>
              </a:rPr>
              <a:t> и</a:t>
            </a:r>
            <a:r>
              <a:rPr lang="en-US" sz="2800" dirty="0" err="1" smtClean="0">
                <a:sym typeface="Wingdings"/>
              </a:rPr>
              <a:t>нвестиции</a:t>
            </a:r>
            <a:r>
              <a:rPr lang="en-US" sz="2800" dirty="0" smtClean="0">
                <a:sym typeface="Wingdings"/>
              </a:rPr>
              <a:t> </a:t>
            </a:r>
            <a:r>
              <a:rPr lang="en-US" sz="2800" dirty="0" err="1" smtClean="0">
                <a:sym typeface="Wingdings"/>
              </a:rPr>
              <a:t>формиру</a:t>
            </a:r>
            <a:r>
              <a:rPr lang="ru-RU" sz="2800" dirty="0" smtClean="0">
                <a:sym typeface="Wingdings"/>
              </a:rPr>
              <a:t>ют </a:t>
            </a:r>
            <a:r>
              <a:rPr lang="en-US" sz="2800" dirty="0" err="1" smtClean="0">
                <a:sym typeface="Wingdings"/>
              </a:rPr>
              <a:t>экономику</a:t>
            </a:r>
            <a:r>
              <a:rPr lang="en-US" sz="2800" dirty="0" smtClean="0">
                <a:sym typeface="Wingdings"/>
              </a:rPr>
              <a:t> </a:t>
            </a:r>
            <a:r>
              <a:rPr lang="en-US" sz="2800" dirty="0" err="1" smtClean="0">
                <a:sym typeface="Wingdings"/>
              </a:rPr>
              <a:t>будущего</a:t>
            </a:r>
            <a:endParaRPr lang="en-US" sz="2800" dirty="0" smtClean="0">
              <a:sym typeface="Wingdings"/>
            </a:endParaRPr>
          </a:p>
          <a:p>
            <a:pPr marL="228600" indent="-228600" defTabSz="914400">
              <a:spcBef>
                <a:spcPts val="0"/>
              </a:spcBef>
              <a:defRPr/>
            </a:pPr>
            <a:endParaRPr lang="en-US" sz="2800" dirty="0" smtClean="0">
              <a:sym typeface="Wingdings"/>
            </a:endParaRPr>
          </a:p>
          <a:p>
            <a:pPr marL="228600" indent="-228600" defTabSz="914400">
              <a:spcBef>
                <a:spcPts val="0"/>
              </a:spcBef>
              <a:buNone/>
              <a:defRPr/>
            </a:pPr>
            <a:r>
              <a:rPr lang="en-US" sz="2800" dirty="0" err="1" smtClean="0">
                <a:sym typeface="Wingdings"/>
              </a:rPr>
              <a:t>Возможности</a:t>
            </a:r>
            <a:r>
              <a:rPr lang="en-US" sz="2800" dirty="0" smtClean="0">
                <a:sym typeface="Wingdings"/>
              </a:rPr>
              <a:t> </a:t>
            </a:r>
            <a:r>
              <a:rPr lang="en-US" sz="2800" dirty="0" err="1" smtClean="0">
                <a:sym typeface="Wingdings"/>
              </a:rPr>
              <a:t>для</a:t>
            </a:r>
            <a:r>
              <a:rPr lang="en-US" sz="2800" dirty="0" smtClean="0">
                <a:sym typeface="Wingdings"/>
              </a:rPr>
              <a:t> </a:t>
            </a:r>
            <a:r>
              <a:rPr lang="en-US" sz="2800" dirty="0" err="1" smtClean="0">
                <a:sym typeface="Wingdings"/>
              </a:rPr>
              <a:t>стран</a:t>
            </a:r>
            <a:r>
              <a:rPr lang="en-US" sz="2800" dirty="0" smtClean="0">
                <a:sym typeface="Wingdings"/>
              </a:rPr>
              <a:t> </a:t>
            </a:r>
            <a:r>
              <a:rPr lang="en-US" sz="2800" dirty="0" err="1" smtClean="0">
                <a:sym typeface="Wingdings"/>
              </a:rPr>
              <a:t>Центральной</a:t>
            </a:r>
            <a:r>
              <a:rPr lang="en-US" sz="2800" dirty="0" smtClean="0">
                <a:sym typeface="Wingdings"/>
              </a:rPr>
              <a:t> </a:t>
            </a:r>
            <a:r>
              <a:rPr lang="en-US" sz="2800" dirty="0" err="1" smtClean="0">
                <a:sym typeface="Wingdings"/>
              </a:rPr>
              <a:t>Азии</a:t>
            </a:r>
            <a:endParaRPr lang="en-US" sz="2800" dirty="0" smtClean="0">
              <a:sym typeface="Wingdings"/>
            </a:endParaRPr>
          </a:p>
          <a:p>
            <a:pPr marL="228600" indent="-228600" defTabSz="914400">
              <a:spcBef>
                <a:spcPts val="0"/>
              </a:spcBef>
              <a:defRPr/>
            </a:pPr>
            <a:endParaRPr lang="en-US" sz="2800" dirty="0" smtClean="0">
              <a:sym typeface="Wingdings"/>
            </a:endParaRPr>
          </a:p>
          <a:p>
            <a:pPr marL="228600" indent="-228600" defTabSz="914400">
              <a:spcBef>
                <a:spcPts val="0"/>
              </a:spcBef>
              <a:defRPr/>
            </a:pPr>
            <a:r>
              <a:rPr lang="en-US" sz="2800" dirty="0" err="1" smtClean="0">
                <a:sym typeface="Wingdings"/>
              </a:rPr>
              <a:t>Экономический</a:t>
            </a:r>
            <a:r>
              <a:rPr lang="en-US" sz="2800" dirty="0" smtClean="0">
                <a:sym typeface="Wingdings"/>
              </a:rPr>
              <a:t> </a:t>
            </a:r>
            <a:r>
              <a:rPr lang="en-US" sz="2800" dirty="0" err="1" smtClean="0">
                <a:sym typeface="Wingdings"/>
              </a:rPr>
              <a:t>рост</a:t>
            </a:r>
            <a:r>
              <a:rPr lang="en-US" sz="2800" dirty="0" smtClean="0">
                <a:sym typeface="Wingdings"/>
              </a:rPr>
              <a:t> = </a:t>
            </a:r>
            <a:r>
              <a:rPr lang="en-US" sz="2800" dirty="0" err="1" smtClean="0">
                <a:sym typeface="Wingdings"/>
              </a:rPr>
              <a:t>больше</a:t>
            </a:r>
            <a:r>
              <a:rPr lang="en-US" sz="2800" dirty="0" smtClean="0">
                <a:sym typeface="Wingdings"/>
              </a:rPr>
              <a:t> </a:t>
            </a:r>
            <a:r>
              <a:rPr lang="en-US" sz="2800" dirty="0" err="1" smtClean="0">
                <a:sym typeface="Wingdings"/>
              </a:rPr>
              <a:t>инвестиций</a:t>
            </a:r>
            <a:endParaRPr lang="en-US" sz="2800" dirty="0" smtClean="0">
              <a:sym typeface="Wingdings"/>
            </a:endParaRPr>
          </a:p>
          <a:p>
            <a:pPr marL="228600" indent="-228600" defTabSz="914400">
              <a:spcBef>
                <a:spcPts val="0"/>
              </a:spcBef>
              <a:defRPr/>
            </a:pPr>
            <a:r>
              <a:rPr lang="en-US" sz="2800" dirty="0" err="1" smtClean="0">
                <a:sym typeface="Wingdings"/>
              </a:rPr>
              <a:t>Иностранны</a:t>
            </a:r>
            <a:r>
              <a:rPr lang="ru-RU" sz="2800" dirty="0" smtClean="0">
                <a:sym typeface="Wingdings"/>
              </a:rPr>
              <a:t>е</a:t>
            </a:r>
            <a:r>
              <a:rPr lang="en-US" sz="2800" dirty="0" smtClean="0">
                <a:sym typeface="Wingdings"/>
              </a:rPr>
              <a:t> и </a:t>
            </a:r>
            <a:r>
              <a:rPr lang="ru-RU" sz="2800" dirty="0" smtClean="0">
                <a:sym typeface="Wingdings"/>
              </a:rPr>
              <a:t>многосторонние</a:t>
            </a:r>
            <a:r>
              <a:rPr lang="en-US" sz="2800" dirty="0" smtClean="0">
                <a:sym typeface="Wingdings"/>
              </a:rPr>
              <a:t> </a:t>
            </a:r>
            <a:r>
              <a:rPr lang="en-US" sz="2800" dirty="0" err="1" smtClean="0">
                <a:sym typeface="Wingdings"/>
              </a:rPr>
              <a:t>инвестици</a:t>
            </a:r>
            <a:r>
              <a:rPr lang="ru-RU" sz="2800" dirty="0" smtClean="0">
                <a:sym typeface="Wingdings"/>
              </a:rPr>
              <a:t>и</a:t>
            </a:r>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Введение</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None/>
            </a:pPr>
            <a:r>
              <a:rPr lang="en-GB" sz="2800" dirty="0" err="1" smtClean="0"/>
              <a:t>При</a:t>
            </a:r>
            <a:r>
              <a:rPr lang="en-GB" sz="2800" dirty="0" smtClean="0"/>
              <a:t> </a:t>
            </a:r>
            <a:r>
              <a:rPr lang="en-GB" sz="2800" dirty="0" err="1" smtClean="0"/>
              <a:t>поддержке</a:t>
            </a:r>
            <a:r>
              <a:rPr lang="en-GB" sz="2800" dirty="0" smtClean="0"/>
              <a:t> </a:t>
            </a:r>
            <a:r>
              <a:rPr lang="en-GB" sz="2800" dirty="0" err="1" smtClean="0"/>
              <a:t>китайского</a:t>
            </a:r>
            <a:r>
              <a:rPr lang="en-GB" sz="2800" dirty="0" smtClean="0"/>
              <a:t> </a:t>
            </a:r>
            <a:r>
              <a:rPr lang="en-GB" sz="2800" dirty="0" err="1" smtClean="0"/>
              <a:t>правительства</a:t>
            </a:r>
            <a:r>
              <a:rPr lang="en-GB" sz="2800" dirty="0" smtClean="0"/>
              <a:t>, ЮНЕП </a:t>
            </a:r>
            <a:r>
              <a:rPr lang="en-GB" sz="2800" dirty="0" err="1" smtClean="0"/>
              <a:t>работает</a:t>
            </a:r>
            <a:r>
              <a:rPr lang="ru-RU" sz="2800" dirty="0"/>
              <a:t> </a:t>
            </a:r>
            <a:r>
              <a:rPr lang="en-GB" sz="2800" dirty="0" err="1" smtClean="0"/>
              <a:t>над</a:t>
            </a:r>
            <a:r>
              <a:rPr lang="en-GB" sz="2800" dirty="0" smtClean="0"/>
              <a:t> </a:t>
            </a:r>
            <a:r>
              <a:rPr lang="ru-RU" sz="2800" dirty="0" smtClean="0"/>
              <a:t>ИЗЭ</a:t>
            </a:r>
            <a:r>
              <a:rPr lang="en-GB" sz="2800" dirty="0" smtClean="0"/>
              <a:t> в </a:t>
            </a:r>
            <a:r>
              <a:rPr lang="en-GB" sz="2800" dirty="0" err="1" smtClean="0"/>
              <a:t>Среднеазиатском</a:t>
            </a:r>
            <a:r>
              <a:rPr lang="en-GB" sz="2800" dirty="0" smtClean="0"/>
              <a:t> </a:t>
            </a:r>
            <a:r>
              <a:rPr lang="en-GB" sz="2800" dirty="0" err="1" smtClean="0"/>
              <a:t>субрегионе</a:t>
            </a:r>
            <a:r>
              <a:rPr lang="en-GB" sz="2800" dirty="0" smtClean="0"/>
              <a:t> с 2014 </a:t>
            </a:r>
            <a:r>
              <a:rPr lang="en-GB" sz="2800" dirty="0" err="1" smtClean="0"/>
              <a:t>года</a:t>
            </a:r>
            <a:r>
              <a:rPr lang="en-GB" sz="2800" dirty="0" smtClean="0"/>
              <a:t>.</a:t>
            </a:r>
          </a:p>
          <a:p>
            <a:pPr marL="514350" indent="-514350">
              <a:buNone/>
            </a:pPr>
            <a:endParaRPr lang="en-GB" sz="2800" dirty="0" smtClean="0"/>
          </a:p>
          <a:p>
            <a:pPr marL="514350" indent="-514350">
              <a:buNone/>
            </a:pPr>
            <a:r>
              <a:rPr lang="en-GB" sz="2800" dirty="0" err="1" smtClean="0"/>
              <a:t>Два</a:t>
            </a:r>
            <a:r>
              <a:rPr lang="en-GB" sz="2800" dirty="0" smtClean="0"/>
              <a:t> </a:t>
            </a:r>
            <a:r>
              <a:rPr lang="en-GB" sz="2800" dirty="0" err="1" smtClean="0"/>
              <a:t>проекта</a:t>
            </a:r>
            <a:r>
              <a:rPr lang="en-GB" sz="2800" dirty="0" smtClean="0"/>
              <a:t>:</a:t>
            </a:r>
          </a:p>
          <a:p>
            <a:pPr marL="514350" indent="-514350">
              <a:buNone/>
            </a:pPr>
            <a:endParaRPr lang="en-GB" sz="2800" dirty="0" smtClean="0"/>
          </a:p>
          <a:p>
            <a:pPr marL="514350" indent="-514350">
              <a:buFont typeface="+mj-lt"/>
              <a:buAutoNum type="arabicPeriod"/>
            </a:pPr>
            <a:r>
              <a:rPr lang="ru-RU" sz="2800" dirty="0" smtClean="0"/>
              <a:t>Сотрудничество </a:t>
            </a:r>
            <a:r>
              <a:rPr lang="en-GB" sz="2800" dirty="0" err="1" smtClean="0"/>
              <a:t>Юг-Юг</a:t>
            </a:r>
            <a:r>
              <a:rPr lang="en-GB" sz="2800" dirty="0" smtClean="0"/>
              <a:t> в </a:t>
            </a:r>
            <a:r>
              <a:rPr lang="en-GB" sz="2800" dirty="0" err="1" smtClean="0"/>
              <a:t>Монголии</a:t>
            </a:r>
            <a:r>
              <a:rPr lang="en-GB" sz="2800" dirty="0" smtClean="0"/>
              <a:t> и </a:t>
            </a:r>
            <a:r>
              <a:rPr lang="en-GB" sz="2800" dirty="0" err="1" smtClean="0"/>
              <a:t>стран</a:t>
            </a:r>
            <a:r>
              <a:rPr lang="en-GB" sz="2800" dirty="0" smtClean="0"/>
              <a:t> </a:t>
            </a:r>
            <a:r>
              <a:rPr lang="en-GB" sz="2800" dirty="0" err="1" smtClean="0"/>
              <a:t>Центральной</a:t>
            </a:r>
            <a:r>
              <a:rPr lang="en-GB" sz="2800" dirty="0" smtClean="0"/>
              <a:t> </a:t>
            </a:r>
            <a:r>
              <a:rPr lang="en-GB" sz="2800" dirty="0" err="1" smtClean="0"/>
              <a:t>Азии</a:t>
            </a:r>
            <a:r>
              <a:rPr lang="en-GB" sz="2800" dirty="0" smtClean="0"/>
              <a:t>: </a:t>
            </a:r>
            <a:r>
              <a:rPr lang="en-GB" sz="2800" dirty="0" err="1" smtClean="0"/>
              <a:t>обмен</a:t>
            </a:r>
            <a:r>
              <a:rPr lang="en-GB" sz="2800" dirty="0" smtClean="0"/>
              <a:t> </a:t>
            </a:r>
            <a:r>
              <a:rPr lang="en-GB" sz="2800" dirty="0" err="1" smtClean="0"/>
              <a:t>знаниями</a:t>
            </a:r>
            <a:r>
              <a:rPr lang="en-GB" sz="2800" dirty="0" smtClean="0"/>
              <a:t> </a:t>
            </a:r>
            <a:r>
              <a:rPr lang="en-GB" sz="2800" dirty="0" err="1" smtClean="0"/>
              <a:t>по</a:t>
            </a:r>
            <a:r>
              <a:rPr lang="en-GB" sz="2800" dirty="0" smtClean="0"/>
              <a:t> </a:t>
            </a:r>
            <a:r>
              <a:rPr lang="en-GB" sz="2800" dirty="0" err="1" smtClean="0"/>
              <a:t>инклюзивн</a:t>
            </a:r>
            <a:r>
              <a:rPr lang="ru-RU" sz="2800" dirty="0" smtClean="0"/>
              <a:t>ой</a:t>
            </a:r>
            <a:r>
              <a:rPr lang="en-GB" sz="2800" dirty="0" smtClean="0"/>
              <a:t> </a:t>
            </a:r>
            <a:r>
              <a:rPr lang="en-GB" sz="2800" dirty="0" err="1" smtClean="0"/>
              <a:t>зелен</a:t>
            </a:r>
            <a:r>
              <a:rPr lang="ru-RU" sz="2800" dirty="0" smtClean="0"/>
              <a:t>ой</a:t>
            </a:r>
            <a:r>
              <a:rPr lang="en-GB" sz="2800" dirty="0" smtClean="0"/>
              <a:t> </a:t>
            </a:r>
            <a:r>
              <a:rPr lang="en-GB" sz="2800" dirty="0" err="1" smtClean="0"/>
              <a:t>экономик</a:t>
            </a:r>
            <a:r>
              <a:rPr lang="ru-RU" sz="2800" dirty="0"/>
              <a:t>е</a:t>
            </a:r>
            <a:r>
              <a:rPr lang="en-GB" sz="2800" dirty="0" smtClean="0"/>
              <a:t> и </a:t>
            </a:r>
            <a:r>
              <a:rPr lang="en-GB" sz="2800" dirty="0" err="1" smtClean="0"/>
              <a:t>экологической</a:t>
            </a:r>
            <a:r>
              <a:rPr lang="en-GB" sz="2800" dirty="0" smtClean="0"/>
              <a:t> </a:t>
            </a:r>
            <a:r>
              <a:rPr lang="en-GB" sz="2800" dirty="0" err="1" smtClean="0"/>
              <a:t>цивилизации</a:t>
            </a:r>
            <a:endParaRPr lang="en-GB" sz="2800" dirty="0" smtClean="0"/>
          </a:p>
          <a:p>
            <a:pPr marL="514350" indent="-514350">
              <a:buFont typeface="+mj-lt"/>
              <a:buAutoNum type="arabicPeriod"/>
            </a:pPr>
            <a:r>
              <a:rPr lang="ru-RU" sz="2800" dirty="0" smtClean="0"/>
              <a:t>Сотрудничество </a:t>
            </a:r>
            <a:r>
              <a:rPr lang="en-GB" sz="2800" dirty="0" err="1" smtClean="0"/>
              <a:t>Юг-Юг</a:t>
            </a:r>
            <a:r>
              <a:rPr lang="en-GB" sz="2800" dirty="0" smtClean="0"/>
              <a:t> в </a:t>
            </a:r>
            <a:r>
              <a:rPr lang="en-GB" sz="2800" dirty="0" err="1" smtClean="0"/>
              <a:t>Китае</a:t>
            </a:r>
            <a:r>
              <a:rPr lang="en-GB" sz="2800" dirty="0" smtClean="0"/>
              <a:t> и </a:t>
            </a:r>
            <a:r>
              <a:rPr lang="en-GB" sz="2800" dirty="0" err="1" smtClean="0"/>
              <a:t>Центральной</a:t>
            </a:r>
            <a:r>
              <a:rPr lang="en-GB" sz="2800" dirty="0" smtClean="0"/>
              <a:t> </a:t>
            </a:r>
            <a:r>
              <a:rPr lang="en-GB" sz="2800" dirty="0" err="1" smtClean="0"/>
              <a:t>Азии</a:t>
            </a:r>
            <a:r>
              <a:rPr lang="en-GB" sz="2800" dirty="0" smtClean="0"/>
              <a:t>: </a:t>
            </a:r>
            <a:r>
              <a:rPr lang="en-GB" sz="2800" dirty="0" err="1" smtClean="0"/>
              <a:t>инвестиции</a:t>
            </a:r>
            <a:r>
              <a:rPr lang="en-GB" sz="2800" dirty="0" smtClean="0"/>
              <a:t> в </a:t>
            </a:r>
            <a:r>
              <a:rPr lang="en-GB" sz="2800" dirty="0" err="1" smtClean="0"/>
              <a:t>зелен</a:t>
            </a:r>
            <a:r>
              <a:rPr lang="ru-RU" sz="2800" dirty="0" err="1" smtClean="0"/>
              <a:t>ый</a:t>
            </a:r>
            <a:r>
              <a:rPr lang="en-GB" sz="2800" dirty="0" smtClean="0"/>
              <a:t> </a:t>
            </a:r>
            <a:r>
              <a:rPr lang="en-GB" sz="2800" dirty="0" err="1" smtClean="0"/>
              <a:t>шелков</a:t>
            </a:r>
            <a:r>
              <a:rPr lang="ru-RU" sz="2800" dirty="0" err="1" smtClean="0"/>
              <a:t>ый</a:t>
            </a:r>
            <a:r>
              <a:rPr lang="en-GB" sz="2800" dirty="0" smtClean="0"/>
              <a:t> </a:t>
            </a:r>
            <a:r>
              <a:rPr lang="en-GB" sz="2800" dirty="0" err="1" smtClean="0"/>
              <a:t>пут</a:t>
            </a:r>
            <a:r>
              <a:rPr lang="ru-RU" sz="2800" dirty="0" smtClean="0"/>
              <a:t>ь</a:t>
            </a:r>
            <a:endParaRPr lang="en-GB" sz="2800" dirty="0" smtClean="0"/>
          </a:p>
          <a:p>
            <a:pPr marL="514350" indent="-514350">
              <a:buNone/>
            </a:pPr>
            <a:endParaRPr lang="en-GB" sz="2800" dirty="0" smtClean="0"/>
          </a:p>
          <a:p>
            <a:pPr marL="514350" indent="-514350">
              <a:buNone/>
            </a:pPr>
            <a:endParaRPr lang="en-GB" sz="2800" dirty="0" smtClean="0"/>
          </a:p>
        </p:txBody>
      </p:sp>
    </p:spTree>
    <p:extLst>
      <p:ext uri="{BB962C8B-B14F-4D97-AF65-F5344CB8AC3E}">
        <p14:creationId xmlns:p14="http://schemas.microsoft.com/office/powerpoint/2010/main" val="1487947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1 - </a:t>
            </a:r>
            <a:r>
              <a:rPr lang="en-US" dirty="0" err="1" smtClean="0"/>
              <a:t>Цели</a:t>
            </a:r>
            <a:endParaRPr lang="en-GB" dirty="0"/>
          </a:p>
        </p:txBody>
      </p:sp>
      <p:sp>
        <p:nvSpPr>
          <p:cNvPr id="3" name="Content Placeholder 2"/>
          <p:cNvSpPr>
            <a:spLocks noGrp="1"/>
          </p:cNvSpPr>
          <p:nvPr>
            <p:ph idx="1"/>
          </p:nvPr>
        </p:nvSpPr>
        <p:spPr/>
        <p:txBody>
          <a:bodyPr>
            <a:normAutofit/>
          </a:bodyPr>
          <a:lstStyle/>
          <a:p>
            <a:pPr marL="0" indent="0">
              <a:buNone/>
            </a:pPr>
            <a:r>
              <a:rPr lang="ru-RU" sz="1800" dirty="0" smtClean="0"/>
              <a:t>Сотрудничество </a:t>
            </a:r>
            <a:r>
              <a:rPr lang="en-GB" sz="1800" dirty="0" err="1"/>
              <a:t>Юг-Юг</a:t>
            </a:r>
            <a:r>
              <a:rPr lang="en-GB" sz="1800" dirty="0"/>
              <a:t> в </a:t>
            </a:r>
            <a:r>
              <a:rPr lang="en-GB" sz="1800" dirty="0" err="1"/>
              <a:t>Монголии</a:t>
            </a:r>
            <a:r>
              <a:rPr lang="en-GB" sz="1800" dirty="0"/>
              <a:t> и </a:t>
            </a:r>
            <a:r>
              <a:rPr lang="en-GB" sz="1800" dirty="0" err="1"/>
              <a:t>стран</a:t>
            </a:r>
            <a:r>
              <a:rPr lang="en-GB" sz="1800" dirty="0"/>
              <a:t> </a:t>
            </a:r>
            <a:r>
              <a:rPr lang="en-GB" sz="1800" dirty="0" err="1"/>
              <a:t>Центральной</a:t>
            </a:r>
            <a:r>
              <a:rPr lang="en-GB" sz="1800" dirty="0"/>
              <a:t> </a:t>
            </a:r>
            <a:r>
              <a:rPr lang="en-GB" sz="1800" dirty="0" err="1"/>
              <a:t>Азии</a:t>
            </a:r>
            <a:r>
              <a:rPr lang="en-GB" sz="1800" dirty="0"/>
              <a:t>: </a:t>
            </a:r>
            <a:r>
              <a:rPr lang="en-GB" sz="1800" dirty="0" err="1"/>
              <a:t>обмен</a:t>
            </a:r>
            <a:r>
              <a:rPr lang="en-GB" sz="1800" dirty="0"/>
              <a:t> </a:t>
            </a:r>
            <a:r>
              <a:rPr lang="en-GB" sz="1800" dirty="0" err="1"/>
              <a:t>знаниями</a:t>
            </a:r>
            <a:r>
              <a:rPr lang="en-GB" sz="1800" dirty="0"/>
              <a:t> </a:t>
            </a:r>
            <a:r>
              <a:rPr lang="en-GB" sz="1800" dirty="0" err="1"/>
              <a:t>по</a:t>
            </a:r>
            <a:r>
              <a:rPr lang="en-GB" sz="1800" dirty="0"/>
              <a:t> </a:t>
            </a:r>
            <a:r>
              <a:rPr lang="en-GB" sz="1800" dirty="0" err="1"/>
              <a:t>инклюзивн</a:t>
            </a:r>
            <a:r>
              <a:rPr lang="ru-RU" sz="1800" dirty="0"/>
              <a:t>ой</a:t>
            </a:r>
            <a:r>
              <a:rPr lang="en-GB" sz="1800" dirty="0"/>
              <a:t> </a:t>
            </a:r>
            <a:r>
              <a:rPr lang="en-GB" sz="1800" dirty="0" err="1"/>
              <a:t>зелен</a:t>
            </a:r>
            <a:r>
              <a:rPr lang="ru-RU" sz="1800" dirty="0"/>
              <a:t>ой</a:t>
            </a:r>
            <a:r>
              <a:rPr lang="en-GB" sz="1800" dirty="0"/>
              <a:t> </a:t>
            </a:r>
            <a:r>
              <a:rPr lang="en-GB" sz="1800" dirty="0" err="1" smtClean="0"/>
              <a:t>экономик</a:t>
            </a:r>
            <a:r>
              <a:rPr lang="ru-RU" sz="1800" dirty="0" smtClean="0"/>
              <a:t>е</a:t>
            </a:r>
            <a:r>
              <a:rPr lang="en-GB" sz="1800" dirty="0" smtClean="0"/>
              <a:t> </a:t>
            </a:r>
            <a:r>
              <a:rPr lang="en-GB" sz="1800" dirty="0"/>
              <a:t>и </a:t>
            </a:r>
            <a:r>
              <a:rPr lang="en-GB" sz="1800" dirty="0" err="1"/>
              <a:t>экологической</a:t>
            </a:r>
            <a:r>
              <a:rPr lang="en-GB" sz="1800" dirty="0"/>
              <a:t> </a:t>
            </a:r>
            <a:r>
              <a:rPr lang="en-GB" sz="1800" dirty="0" err="1"/>
              <a:t>цивилизации</a:t>
            </a:r>
            <a:endParaRPr lang="en-GB" sz="1800" dirty="0"/>
          </a:p>
          <a:p>
            <a:pPr marL="0" indent="0">
              <a:buNone/>
            </a:pPr>
            <a:endParaRPr lang="en-US" sz="1800" i="1" dirty="0" smtClean="0"/>
          </a:p>
          <a:p>
            <a:pPr marL="0" indent="0">
              <a:buNone/>
            </a:pPr>
            <a:endParaRPr lang="en-US" sz="1800" i="1" dirty="0" smtClean="0"/>
          </a:p>
          <a:p>
            <a:pPr marL="0" indent="0">
              <a:buNone/>
            </a:pPr>
            <a:r>
              <a:rPr lang="en-US" sz="1800" i="1" dirty="0" err="1" smtClean="0"/>
              <a:t>Апрель</a:t>
            </a:r>
            <a:r>
              <a:rPr lang="en-US" sz="1800" i="1" dirty="0" smtClean="0"/>
              <a:t> 2014 - </a:t>
            </a:r>
            <a:r>
              <a:rPr lang="en-US" sz="1800" i="1" dirty="0" err="1" smtClean="0"/>
              <a:t>апрель</a:t>
            </a:r>
            <a:r>
              <a:rPr lang="en-US" sz="1800" i="1" dirty="0" smtClean="0"/>
              <a:t> 2016</a:t>
            </a:r>
          </a:p>
          <a:p>
            <a:pPr marL="0" indent="0">
              <a:buNone/>
            </a:pPr>
            <a:r>
              <a:rPr lang="ru-RU" sz="1800" i="1" dirty="0" smtClean="0"/>
              <a:t>Ф</a:t>
            </a:r>
            <a:r>
              <a:rPr lang="en-US" sz="1800" i="1" dirty="0" err="1" smtClean="0"/>
              <a:t>инансируемы</a:t>
            </a:r>
            <a:r>
              <a:rPr lang="ru-RU" sz="1800" i="1" dirty="0" smtClean="0"/>
              <a:t>й Китаем</a:t>
            </a:r>
            <a:endParaRPr lang="en-US" sz="1800" i="1" dirty="0" smtClean="0"/>
          </a:p>
          <a:p>
            <a:pPr marL="0" indent="0">
              <a:buNone/>
            </a:pPr>
            <a:endParaRPr lang="en-US" sz="1800" i="1" dirty="0" smtClean="0"/>
          </a:p>
          <a:p>
            <a:pPr marL="0" indent="0">
              <a:buNone/>
            </a:pPr>
            <a:r>
              <a:rPr lang="en-US" sz="1800" i="1" dirty="0" err="1" smtClean="0"/>
              <a:t>Цели</a:t>
            </a:r>
            <a:r>
              <a:rPr lang="en-US" sz="1800" i="1" dirty="0" smtClean="0"/>
              <a:t> </a:t>
            </a:r>
            <a:r>
              <a:rPr lang="en-US" sz="1800" i="1" dirty="0" err="1" smtClean="0"/>
              <a:t>проекта</a:t>
            </a:r>
            <a:r>
              <a:rPr lang="en-US" sz="1800" i="1" dirty="0" smtClean="0"/>
              <a:t>:</a:t>
            </a:r>
          </a:p>
          <a:p>
            <a:pPr marL="0" indent="0">
              <a:buNone/>
            </a:pPr>
            <a:endParaRPr lang="en-US" sz="1800" i="1" dirty="0" smtClean="0"/>
          </a:p>
          <a:p>
            <a:pPr>
              <a:buFont typeface="+mj-lt"/>
              <a:buAutoNum type="arabicPeriod"/>
            </a:pPr>
            <a:r>
              <a:rPr lang="en-US" sz="1800" i="1" dirty="0" err="1" smtClean="0"/>
              <a:t>Поддержка</a:t>
            </a:r>
            <a:r>
              <a:rPr lang="en-US" sz="1800" i="1" dirty="0" smtClean="0"/>
              <a:t> </a:t>
            </a:r>
            <a:r>
              <a:rPr lang="en-US" sz="1800" i="1" dirty="0" err="1" smtClean="0"/>
              <a:t>стран</a:t>
            </a:r>
            <a:r>
              <a:rPr lang="en-US" sz="1800" i="1" dirty="0" smtClean="0"/>
              <a:t> </a:t>
            </a:r>
            <a:r>
              <a:rPr lang="en-US" sz="1800" i="1" dirty="0" err="1" smtClean="0"/>
              <a:t>Центральной</a:t>
            </a:r>
            <a:r>
              <a:rPr lang="en-US" sz="1800" i="1" dirty="0" smtClean="0"/>
              <a:t> </a:t>
            </a:r>
            <a:r>
              <a:rPr lang="en-US" sz="1800" i="1" dirty="0" err="1" smtClean="0"/>
              <a:t>Азии</a:t>
            </a:r>
            <a:r>
              <a:rPr lang="en-US" sz="1800" i="1" dirty="0" smtClean="0"/>
              <a:t> и </a:t>
            </a:r>
            <a:r>
              <a:rPr lang="en-US" sz="1800" i="1" dirty="0" err="1" smtClean="0"/>
              <a:t>Монголии</a:t>
            </a:r>
            <a:r>
              <a:rPr lang="en-US" sz="1800" i="1" dirty="0" smtClean="0"/>
              <a:t> в </a:t>
            </a:r>
            <a:r>
              <a:rPr lang="en-US" sz="1800" i="1" dirty="0" err="1" smtClean="0"/>
              <a:t>развитии</a:t>
            </a:r>
            <a:r>
              <a:rPr lang="en-US" sz="1800" i="1" dirty="0" smtClean="0"/>
              <a:t> </a:t>
            </a:r>
            <a:r>
              <a:rPr lang="en-US" sz="1800" i="1" dirty="0" err="1" smtClean="0"/>
              <a:t>их</a:t>
            </a:r>
            <a:r>
              <a:rPr lang="en-US" sz="1800" i="1" dirty="0" smtClean="0"/>
              <a:t> </a:t>
            </a:r>
            <a:r>
              <a:rPr lang="en-US" sz="1800" i="1" dirty="0" err="1" smtClean="0"/>
              <a:t>потенциала</a:t>
            </a:r>
            <a:r>
              <a:rPr lang="en-US" sz="1800" i="1" dirty="0" smtClean="0"/>
              <a:t> </a:t>
            </a:r>
            <a:r>
              <a:rPr lang="ru-RU" sz="1800" i="1" dirty="0" smtClean="0"/>
              <a:t>для </a:t>
            </a:r>
            <a:r>
              <a:rPr lang="en-US" sz="1800" i="1" dirty="0" err="1" smtClean="0"/>
              <a:t>исследований</a:t>
            </a:r>
            <a:r>
              <a:rPr lang="en-US" sz="1800" i="1" dirty="0" smtClean="0"/>
              <a:t> в </a:t>
            </a:r>
            <a:r>
              <a:rPr lang="en-US" sz="1800" i="1" dirty="0" err="1" smtClean="0"/>
              <a:t>области</a:t>
            </a:r>
            <a:r>
              <a:rPr lang="en-US" sz="1800" i="1" dirty="0" smtClean="0"/>
              <a:t> </a:t>
            </a:r>
            <a:r>
              <a:rPr lang="en-US" sz="1800" i="1" dirty="0" err="1" smtClean="0"/>
              <a:t>зеленой</a:t>
            </a:r>
            <a:r>
              <a:rPr lang="en-US" sz="1800" i="1" dirty="0" smtClean="0"/>
              <a:t> </a:t>
            </a:r>
            <a:r>
              <a:rPr lang="en-US" sz="1800" i="1" dirty="0" err="1" smtClean="0"/>
              <a:t>экономик</a:t>
            </a:r>
            <a:r>
              <a:rPr lang="ru-RU" sz="1800" i="1" dirty="0" smtClean="0"/>
              <a:t>и</a:t>
            </a:r>
            <a:endParaRPr lang="en-US" sz="1800" i="1" dirty="0" smtClean="0"/>
          </a:p>
          <a:p>
            <a:pPr>
              <a:buFont typeface="+mj-lt"/>
              <a:buAutoNum type="arabicPeriod"/>
            </a:pPr>
            <a:r>
              <a:rPr lang="ru-RU" sz="1800" i="1" dirty="0" smtClean="0"/>
              <a:t>Обмен знаниями </a:t>
            </a:r>
            <a:r>
              <a:rPr lang="en-US" sz="1800" i="1" dirty="0" smtClean="0"/>
              <a:t>с </a:t>
            </a:r>
            <a:r>
              <a:rPr lang="en-US" sz="1800" i="1" dirty="0" err="1" smtClean="0"/>
              <a:t>лицами</a:t>
            </a:r>
            <a:r>
              <a:rPr lang="en-US" sz="1800" i="1" dirty="0" smtClean="0"/>
              <a:t>, </a:t>
            </a:r>
            <a:r>
              <a:rPr lang="en-US" sz="1800" i="1" dirty="0" err="1" smtClean="0"/>
              <a:t>принимающими</a:t>
            </a:r>
            <a:r>
              <a:rPr lang="en-US" sz="1800" i="1" dirty="0" smtClean="0"/>
              <a:t> </a:t>
            </a:r>
            <a:r>
              <a:rPr lang="en-US" sz="1800" i="1" dirty="0" err="1" smtClean="0"/>
              <a:t>решения</a:t>
            </a:r>
            <a:r>
              <a:rPr lang="en-US" sz="1800" i="1" dirty="0" smtClean="0"/>
              <a:t> и </a:t>
            </a:r>
            <a:r>
              <a:rPr lang="ru-RU" sz="1800" i="1" dirty="0" smtClean="0"/>
              <a:t>с </a:t>
            </a:r>
            <a:r>
              <a:rPr lang="en-US" sz="1800" i="1" dirty="0" err="1" smtClean="0"/>
              <a:t>технически</a:t>
            </a:r>
            <a:r>
              <a:rPr lang="ru-RU" sz="1800" i="1" dirty="0" smtClean="0"/>
              <a:t>ми</a:t>
            </a:r>
            <a:r>
              <a:rPr lang="en-US" sz="1800" i="1" dirty="0" smtClean="0"/>
              <a:t> </a:t>
            </a:r>
            <a:r>
              <a:rPr lang="en-US" sz="1800" i="1" dirty="0" err="1" smtClean="0"/>
              <a:t>специалист</a:t>
            </a:r>
            <a:r>
              <a:rPr lang="ru-RU" sz="1800" i="1" dirty="0" err="1" smtClean="0"/>
              <a:t>ами</a:t>
            </a:r>
            <a:r>
              <a:rPr lang="en-US" sz="1800" i="1" dirty="0" smtClean="0"/>
              <a:t> в </a:t>
            </a:r>
            <a:r>
              <a:rPr lang="en-US" sz="1800" i="1" dirty="0" err="1" smtClean="0"/>
              <a:t>рамках</a:t>
            </a:r>
            <a:r>
              <a:rPr lang="en-US" sz="1800" i="1" dirty="0" smtClean="0"/>
              <a:t> </a:t>
            </a:r>
            <a:r>
              <a:rPr lang="en-US" sz="1800" i="1" dirty="0" err="1" smtClean="0"/>
              <a:t>сотрудничества</a:t>
            </a:r>
            <a:r>
              <a:rPr lang="en-US" sz="1800" i="1" dirty="0" smtClean="0"/>
              <a:t> </a:t>
            </a:r>
            <a:r>
              <a:rPr lang="en-US" sz="1800" i="1" dirty="0" err="1" smtClean="0"/>
              <a:t>Юг-Юг</a:t>
            </a:r>
            <a:endParaRPr lang="en-US" sz="1800" dirty="0" smtClean="0"/>
          </a:p>
          <a:p>
            <a:pPr>
              <a:buFontTx/>
              <a:buChar char="-"/>
            </a:pPr>
            <a:endParaRPr lang="en-GB" sz="1800" dirty="0"/>
          </a:p>
        </p:txBody>
      </p:sp>
    </p:spTree>
    <p:extLst>
      <p:ext uri="{BB962C8B-B14F-4D97-AF65-F5344CB8AC3E}">
        <p14:creationId xmlns:p14="http://schemas.microsoft.com/office/powerpoint/2010/main" val="1379444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1 - </a:t>
            </a:r>
            <a:r>
              <a:rPr lang="en-US" dirty="0" err="1" smtClean="0"/>
              <a:t>Виды</a:t>
            </a:r>
            <a:r>
              <a:rPr lang="en-US" dirty="0" smtClean="0"/>
              <a:t> </a:t>
            </a:r>
            <a:r>
              <a:rPr lang="en-US" dirty="0" err="1" smtClean="0"/>
              <a:t>деятельности</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3 </a:t>
            </a:r>
            <a:r>
              <a:rPr lang="en-GB" dirty="0" err="1" smtClean="0"/>
              <a:t>Основные</a:t>
            </a:r>
            <a:r>
              <a:rPr lang="en-GB" dirty="0" smtClean="0"/>
              <a:t> </a:t>
            </a:r>
            <a:r>
              <a:rPr lang="en-GB" dirty="0" err="1" smtClean="0"/>
              <a:t>направления</a:t>
            </a:r>
            <a:r>
              <a:rPr lang="en-GB" dirty="0" smtClean="0"/>
              <a:t> </a:t>
            </a:r>
            <a:r>
              <a:rPr lang="en-GB" dirty="0" err="1" smtClean="0"/>
              <a:t>деятельности</a:t>
            </a:r>
            <a:r>
              <a:rPr lang="en-GB" dirty="0" smtClean="0"/>
              <a:t> </a:t>
            </a:r>
            <a:r>
              <a:rPr lang="en-GB" dirty="0" err="1" smtClean="0"/>
              <a:t>проекта</a:t>
            </a:r>
            <a:endParaRPr lang="en-GB" dirty="0" smtClean="0"/>
          </a:p>
          <a:p>
            <a:pPr>
              <a:buNone/>
            </a:pPr>
            <a:endParaRPr lang="en-GB" dirty="0" smtClean="0"/>
          </a:p>
          <a:p>
            <a:pPr marL="514350" indent="-514350">
              <a:buFont typeface="+mj-lt"/>
              <a:buAutoNum type="arabicPeriod"/>
            </a:pPr>
            <a:r>
              <a:rPr lang="en-GB" sz="2824" dirty="0" err="1" smtClean="0"/>
              <a:t>Программа</a:t>
            </a:r>
            <a:r>
              <a:rPr lang="en-GB" sz="2824" dirty="0" smtClean="0"/>
              <a:t> “fellowship” </a:t>
            </a:r>
            <a:r>
              <a:rPr lang="en-GB" sz="2824" dirty="0" err="1" smtClean="0"/>
              <a:t>для</a:t>
            </a:r>
            <a:r>
              <a:rPr lang="en-GB" sz="2824" dirty="0" smtClean="0"/>
              <a:t> </a:t>
            </a:r>
            <a:r>
              <a:rPr lang="en-GB" sz="2824" dirty="0" err="1" smtClean="0"/>
              <a:t>исследователей</a:t>
            </a:r>
            <a:r>
              <a:rPr lang="en-GB" sz="2824" dirty="0" smtClean="0"/>
              <a:t> </a:t>
            </a:r>
            <a:r>
              <a:rPr lang="en-GB" sz="2824" dirty="0" err="1" smtClean="0"/>
              <a:t>из</a:t>
            </a:r>
            <a:r>
              <a:rPr lang="en-GB" sz="2824" dirty="0" smtClean="0"/>
              <a:t> </a:t>
            </a:r>
            <a:r>
              <a:rPr lang="en-GB" sz="2824" dirty="0" err="1" smtClean="0"/>
              <a:t>стран</a:t>
            </a:r>
            <a:r>
              <a:rPr lang="en-GB" sz="2824" dirty="0" smtClean="0"/>
              <a:t> </a:t>
            </a:r>
            <a:r>
              <a:rPr lang="en-GB" sz="2824" dirty="0" err="1" smtClean="0"/>
              <a:t>Центральной</a:t>
            </a:r>
            <a:r>
              <a:rPr lang="en-GB" sz="2824" dirty="0" smtClean="0"/>
              <a:t> </a:t>
            </a:r>
            <a:r>
              <a:rPr lang="en-GB" sz="2824" dirty="0" err="1" smtClean="0"/>
              <a:t>Азии</a:t>
            </a:r>
            <a:r>
              <a:rPr lang="en-GB" sz="2824" dirty="0" smtClean="0"/>
              <a:t>, </a:t>
            </a:r>
            <a:r>
              <a:rPr lang="en-GB" sz="2824" dirty="0" err="1" smtClean="0"/>
              <a:t>Монголии</a:t>
            </a:r>
            <a:r>
              <a:rPr lang="en-GB" sz="2824" dirty="0" smtClean="0"/>
              <a:t> и </a:t>
            </a:r>
            <a:r>
              <a:rPr lang="en-GB" sz="2824" dirty="0" err="1" smtClean="0"/>
              <a:t>Китая</a:t>
            </a:r>
            <a:endParaRPr lang="en-GB" sz="2824" dirty="0" smtClean="0"/>
          </a:p>
          <a:p>
            <a:pPr marL="514350" indent="-514350">
              <a:buFont typeface="+mj-lt"/>
              <a:buAutoNum type="arabicPeriod"/>
            </a:pPr>
            <a:r>
              <a:rPr lang="en-GB" sz="2824" dirty="0" err="1" smtClean="0"/>
              <a:t>Семинар</a:t>
            </a:r>
            <a:r>
              <a:rPr lang="en-GB" sz="2824" dirty="0" smtClean="0"/>
              <a:t> </a:t>
            </a:r>
            <a:r>
              <a:rPr lang="en-GB" sz="2824" dirty="0" err="1" smtClean="0"/>
              <a:t>высокого</a:t>
            </a:r>
            <a:r>
              <a:rPr lang="en-GB" sz="2824" dirty="0" smtClean="0"/>
              <a:t> </a:t>
            </a:r>
            <a:r>
              <a:rPr lang="en-GB" sz="2824" dirty="0" err="1" smtClean="0"/>
              <a:t>уровня</a:t>
            </a:r>
            <a:r>
              <a:rPr lang="en-GB" sz="2824" dirty="0" smtClean="0"/>
              <a:t> </a:t>
            </a:r>
            <a:r>
              <a:rPr lang="en-GB" sz="2824" dirty="0" err="1" smtClean="0"/>
              <a:t>по</a:t>
            </a:r>
            <a:r>
              <a:rPr lang="en-GB" sz="2824" dirty="0" smtClean="0"/>
              <a:t> </a:t>
            </a:r>
            <a:r>
              <a:rPr lang="en-GB" sz="2824" dirty="0" err="1" smtClean="0"/>
              <a:t>вопросам</a:t>
            </a:r>
            <a:r>
              <a:rPr lang="en-GB" sz="2824" dirty="0" smtClean="0"/>
              <a:t> </a:t>
            </a:r>
            <a:r>
              <a:rPr lang="en-GB" sz="2824" dirty="0" err="1" smtClean="0"/>
              <a:t>зеленой</a:t>
            </a:r>
            <a:r>
              <a:rPr lang="en-GB" sz="2824" dirty="0" smtClean="0"/>
              <a:t> </a:t>
            </a:r>
            <a:r>
              <a:rPr lang="en-GB" sz="2824" dirty="0" err="1" smtClean="0"/>
              <a:t>экономики</a:t>
            </a:r>
            <a:r>
              <a:rPr lang="en-GB" sz="2824" dirty="0" smtClean="0"/>
              <a:t> и </a:t>
            </a:r>
            <a:r>
              <a:rPr lang="en-GB" sz="2824" dirty="0" err="1"/>
              <a:t>развития</a:t>
            </a:r>
            <a:r>
              <a:rPr lang="en-GB" sz="2824" dirty="0"/>
              <a:t> </a:t>
            </a:r>
            <a:r>
              <a:rPr lang="en-GB" sz="2824" dirty="0" err="1" smtClean="0"/>
              <a:t>экологическо</a:t>
            </a:r>
            <a:r>
              <a:rPr lang="ru-RU" sz="2824" dirty="0" smtClean="0"/>
              <a:t>й</a:t>
            </a:r>
            <a:r>
              <a:rPr lang="en-GB" sz="2824" dirty="0" smtClean="0"/>
              <a:t> </a:t>
            </a:r>
            <a:r>
              <a:rPr lang="en-GB" sz="2824" dirty="0" err="1" smtClean="0"/>
              <a:t>цивилизации</a:t>
            </a:r>
            <a:r>
              <a:rPr lang="en-GB" sz="2824" dirty="0" smtClean="0"/>
              <a:t> в </a:t>
            </a:r>
            <a:r>
              <a:rPr lang="en-GB" sz="2824" dirty="0" err="1" smtClean="0"/>
              <a:t>Центральной</a:t>
            </a:r>
            <a:r>
              <a:rPr lang="en-GB" sz="2824" dirty="0" smtClean="0"/>
              <a:t> </a:t>
            </a:r>
            <a:r>
              <a:rPr lang="en-GB" sz="2824" dirty="0" err="1" smtClean="0"/>
              <a:t>Азии</a:t>
            </a:r>
            <a:r>
              <a:rPr lang="en-GB" sz="2824" dirty="0" smtClean="0"/>
              <a:t>, </a:t>
            </a:r>
            <a:r>
              <a:rPr lang="en-GB" sz="2824" dirty="0" err="1" smtClean="0"/>
              <a:t>Монголии</a:t>
            </a:r>
            <a:r>
              <a:rPr lang="en-GB" sz="2824" dirty="0" smtClean="0"/>
              <a:t> и </a:t>
            </a:r>
            <a:r>
              <a:rPr lang="en-GB" sz="2824" dirty="0" err="1" smtClean="0"/>
              <a:t>Китая</a:t>
            </a:r>
            <a:r>
              <a:rPr lang="en-GB" sz="2824" dirty="0" smtClean="0"/>
              <a:t>: </a:t>
            </a:r>
            <a:r>
              <a:rPr lang="en-GB" sz="2824" dirty="0" err="1" smtClean="0"/>
              <a:t>Разработка</a:t>
            </a:r>
            <a:r>
              <a:rPr lang="en-GB" sz="2824" dirty="0" smtClean="0"/>
              <a:t> </a:t>
            </a:r>
            <a:r>
              <a:rPr lang="en-GB" sz="2824" dirty="0" err="1" smtClean="0"/>
              <a:t>Зелен</a:t>
            </a:r>
            <a:r>
              <a:rPr lang="ru-RU" sz="2824" dirty="0" smtClean="0"/>
              <a:t>ого</a:t>
            </a:r>
            <a:r>
              <a:rPr lang="en-GB" sz="2824" dirty="0" smtClean="0"/>
              <a:t> </a:t>
            </a:r>
            <a:r>
              <a:rPr lang="en-GB" sz="2824" dirty="0" err="1" smtClean="0"/>
              <a:t>Шелков</a:t>
            </a:r>
            <a:r>
              <a:rPr lang="ru-RU" sz="2824" dirty="0" smtClean="0"/>
              <a:t>ого</a:t>
            </a:r>
            <a:r>
              <a:rPr lang="en-GB" sz="2824" dirty="0" smtClean="0"/>
              <a:t> </a:t>
            </a:r>
            <a:r>
              <a:rPr lang="en-GB" sz="2824" dirty="0" err="1" smtClean="0"/>
              <a:t>пут</a:t>
            </a:r>
            <a:r>
              <a:rPr lang="ru-RU" sz="2824" dirty="0" smtClean="0"/>
              <a:t>я</a:t>
            </a:r>
            <a:endParaRPr lang="en-GB" sz="2824" dirty="0" smtClean="0"/>
          </a:p>
          <a:p>
            <a:pPr marL="514350" indent="-514350">
              <a:buFont typeface="+mj-lt"/>
              <a:buAutoNum type="arabicPeriod"/>
            </a:pPr>
            <a:r>
              <a:rPr lang="en-GB" sz="2824" dirty="0" err="1" smtClean="0"/>
              <a:t>Обзорный</a:t>
            </a:r>
            <a:r>
              <a:rPr lang="en-GB" sz="2824" dirty="0" smtClean="0"/>
              <a:t> </a:t>
            </a:r>
            <a:r>
              <a:rPr lang="en-GB" sz="2824" dirty="0" err="1" smtClean="0"/>
              <a:t>доклад</a:t>
            </a:r>
            <a:r>
              <a:rPr lang="en-GB" sz="2824" dirty="0" smtClean="0"/>
              <a:t> </a:t>
            </a:r>
            <a:r>
              <a:rPr lang="en-GB" sz="2824" dirty="0" err="1" smtClean="0"/>
              <a:t>по</a:t>
            </a:r>
            <a:r>
              <a:rPr lang="en-GB" sz="2824" dirty="0" smtClean="0"/>
              <a:t> </a:t>
            </a:r>
            <a:r>
              <a:rPr lang="en-GB" sz="2824" dirty="0" err="1" smtClean="0"/>
              <a:t>инклюзивно</a:t>
            </a:r>
            <a:r>
              <a:rPr lang="ru-RU" sz="2824" dirty="0" smtClean="0"/>
              <a:t>й</a:t>
            </a:r>
            <a:r>
              <a:rPr lang="en-GB" sz="2824" dirty="0" smtClean="0"/>
              <a:t> </a:t>
            </a:r>
            <a:r>
              <a:rPr lang="en-GB" sz="2824" dirty="0" err="1" smtClean="0"/>
              <a:t>зеленой</a:t>
            </a:r>
            <a:r>
              <a:rPr lang="en-GB" sz="2824" dirty="0" smtClean="0"/>
              <a:t> </a:t>
            </a:r>
            <a:r>
              <a:rPr lang="en-GB" sz="2824" dirty="0" err="1" smtClean="0"/>
              <a:t>экономик</a:t>
            </a:r>
            <a:r>
              <a:rPr lang="ru-RU" sz="2824" dirty="0" smtClean="0"/>
              <a:t>е</a:t>
            </a:r>
            <a:r>
              <a:rPr lang="en-GB" sz="2824" dirty="0" smtClean="0"/>
              <a:t> в </a:t>
            </a:r>
            <a:r>
              <a:rPr lang="en-GB" sz="2824" dirty="0" err="1" smtClean="0"/>
              <a:t>Центральной</a:t>
            </a:r>
            <a:r>
              <a:rPr lang="en-GB" sz="2824" dirty="0" smtClean="0"/>
              <a:t> </a:t>
            </a:r>
            <a:r>
              <a:rPr lang="en-GB" sz="2824" dirty="0" err="1" smtClean="0"/>
              <a:t>Азии</a:t>
            </a:r>
            <a:r>
              <a:rPr lang="en-GB" sz="2824" dirty="0" smtClean="0"/>
              <a:t>, </a:t>
            </a:r>
            <a:r>
              <a:rPr lang="en-GB" sz="2824" dirty="0" err="1" smtClean="0"/>
              <a:t>Китая</a:t>
            </a:r>
            <a:r>
              <a:rPr lang="en-GB" sz="2824" dirty="0" smtClean="0"/>
              <a:t> и </a:t>
            </a:r>
            <a:r>
              <a:rPr lang="en-GB" sz="2824" dirty="0" err="1" smtClean="0"/>
              <a:t>Монголии</a:t>
            </a:r>
            <a:r>
              <a:rPr lang="en-GB" sz="2824" dirty="0" smtClean="0"/>
              <a:t> </a:t>
            </a:r>
            <a:r>
              <a:rPr lang="en-GB" sz="2824" dirty="0" err="1" smtClean="0"/>
              <a:t>на</a:t>
            </a:r>
            <a:r>
              <a:rPr lang="en-GB" sz="2824" dirty="0" smtClean="0"/>
              <a:t> </a:t>
            </a:r>
            <a:r>
              <a:rPr lang="en-GB" sz="2824" dirty="0" err="1" smtClean="0"/>
              <a:t>субрегиональном</a:t>
            </a:r>
            <a:r>
              <a:rPr lang="en-GB" sz="2824" dirty="0" smtClean="0"/>
              <a:t> </a:t>
            </a:r>
            <a:r>
              <a:rPr lang="en-GB" sz="2824" dirty="0" err="1" smtClean="0"/>
              <a:t>уровне</a:t>
            </a:r>
            <a:endParaRPr lang="en-GB" sz="2824" dirty="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Проект</a:t>
            </a:r>
            <a:r>
              <a:rPr lang="en-US" dirty="0" smtClean="0"/>
              <a:t> 1 - </a:t>
            </a:r>
            <a:r>
              <a:rPr lang="en-US" dirty="0" err="1" smtClean="0"/>
              <a:t>Обзорное</a:t>
            </a:r>
            <a:r>
              <a:rPr lang="en-US" dirty="0" smtClean="0"/>
              <a:t> </a:t>
            </a:r>
            <a:r>
              <a:rPr lang="en-US" dirty="0" err="1" smtClean="0"/>
              <a:t>отчет</a:t>
            </a:r>
            <a:endParaRPr lang="en-GB" dirty="0"/>
          </a:p>
        </p:txBody>
      </p:sp>
      <p:sp>
        <p:nvSpPr>
          <p:cNvPr id="3" name="Content Placeholder 2"/>
          <p:cNvSpPr>
            <a:spLocks noGrp="1"/>
          </p:cNvSpPr>
          <p:nvPr>
            <p:ph idx="1"/>
          </p:nvPr>
        </p:nvSpPr>
        <p:spPr/>
        <p:txBody>
          <a:bodyPr>
            <a:normAutofit/>
          </a:bodyPr>
          <a:lstStyle/>
          <a:p>
            <a:pPr marL="514350" lvl="0" indent="-514350">
              <a:buNone/>
            </a:pPr>
            <a:r>
              <a:rPr lang="en-US" sz="2800" dirty="0" err="1" smtClean="0"/>
              <a:t>Ключевые</a:t>
            </a:r>
            <a:r>
              <a:rPr lang="en-US" sz="2800" dirty="0" smtClean="0"/>
              <a:t> </a:t>
            </a:r>
            <a:r>
              <a:rPr lang="en-US" sz="2800" dirty="0" err="1" smtClean="0"/>
              <a:t>вопросы</a:t>
            </a:r>
            <a:r>
              <a:rPr lang="en-US" sz="2800" dirty="0" smtClean="0"/>
              <a:t> </a:t>
            </a:r>
            <a:r>
              <a:rPr lang="en-US" sz="2800" dirty="0" err="1" smtClean="0"/>
              <a:t>устойчивого</a:t>
            </a:r>
            <a:r>
              <a:rPr lang="en-US" sz="2800" dirty="0" smtClean="0"/>
              <a:t> </a:t>
            </a:r>
            <a:r>
              <a:rPr lang="en-US" sz="2800" dirty="0" err="1" smtClean="0"/>
              <a:t>развития</a:t>
            </a:r>
            <a:r>
              <a:rPr lang="en-US" sz="2800" dirty="0" smtClean="0"/>
              <a:t> </a:t>
            </a:r>
            <a:r>
              <a:rPr lang="en-US" sz="2800" dirty="0" err="1" smtClean="0"/>
              <a:t>субрегиона</a:t>
            </a:r>
            <a:endParaRPr lang="en-US" sz="2800" dirty="0" smtClean="0"/>
          </a:p>
          <a:p>
            <a:pPr marL="514350" lvl="0" indent="-514350">
              <a:buNone/>
            </a:pPr>
            <a:endParaRPr lang="en-US" sz="2800" dirty="0" smtClean="0"/>
          </a:p>
          <a:p>
            <a:pPr marL="514350" lvl="0" indent="-514350">
              <a:buFont typeface="+mj-lt"/>
              <a:buAutoNum type="arabicPeriod"/>
            </a:pPr>
            <a:r>
              <a:rPr lang="ru-RU" sz="2400" dirty="0" smtClean="0"/>
              <a:t>Управление </a:t>
            </a:r>
            <a:r>
              <a:rPr lang="ru-RU" sz="2400" dirty="0" smtClean="0"/>
              <a:t>в</a:t>
            </a:r>
            <a:r>
              <a:rPr lang="en-US" sz="2400" dirty="0" err="1" smtClean="0"/>
              <a:t>од</a:t>
            </a:r>
            <a:r>
              <a:rPr lang="ru-RU" sz="2400" dirty="0" err="1" smtClean="0"/>
              <a:t>ными</a:t>
            </a:r>
            <a:r>
              <a:rPr lang="ru-RU" sz="2400" dirty="0" smtClean="0"/>
              <a:t> ресурсами</a:t>
            </a:r>
            <a:endParaRPr lang="en-US" sz="2400" dirty="0" smtClean="0"/>
          </a:p>
          <a:p>
            <a:pPr marL="514350" lvl="0" indent="-514350">
              <a:buFont typeface="+mj-lt"/>
              <a:buAutoNum type="arabicPeriod"/>
            </a:pPr>
            <a:r>
              <a:rPr lang="en-US" sz="2400" dirty="0" err="1" smtClean="0"/>
              <a:t>Доступ</a:t>
            </a:r>
            <a:r>
              <a:rPr lang="en-US" sz="2400" dirty="0" smtClean="0"/>
              <a:t> к </a:t>
            </a:r>
            <a:r>
              <a:rPr lang="en-US" sz="2400" dirty="0" err="1" smtClean="0"/>
              <a:t>устойчивой</a:t>
            </a:r>
            <a:r>
              <a:rPr lang="en-US" sz="2400" dirty="0" smtClean="0"/>
              <a:t> </a:t>
            </a:r>
            <a:r>
              <a:rPr lang="en-US" sz="2400" dirty="0" err="1" smtClean="0"/>
              <a:t>энергетик</a:t>
            </a:r>
            <a:r>
              <a:rPr lang="ru-RU" sz="2400" dirty="0" smtClean="0"/>
              <a:t>е</a:t>
            </a:r>
            <a:endParaRPr lang="en-US" sz="2400" dirty="0" smtClean="0"/>
          </a:p>
          <a:p>
            <a:pPr marL="514350" lvl="0" indent="-514350">
              <a:buFont typeface="+mj-lt"/>
              <a:buAutoNum type="arabicPeriod"/>
            </a:pPr>
            <a:r>
              <a:rPr lang="en-US" sz="2400" dirty="0" err="1" smtClean="0"/>
              <a:t>Сельское</a:t>
            </a:r>
            <a:r>
              <a:rPr lang="en-US" sz="2400" dirty="0" smtClean="0"/>
              <a:t> </a:t>
            </a:r>
            <a:r>
              <a:rPr lang="en-US" sz="2400" dirty="0" err="1" smtClean="0"/>
              <a:t>хозяйство</a:t>
            </a:r>
            <a:r>
              <a:rPr lang="en-US" sz="2400" dirty="0" smtClean="0"/>
              <a:t> </a:t>
            </a:r>
            <a:r>
              <a:rPr lang="en-US" sz="2400" dirty="0" err="1" smtClean="0"/>
              <a:t>и</a:t>
            </a:r>
            <a:r>
              <a:rPr lang="en-US" sz="2400" dirty="0" smtClean="0"/>
              <a:t> </a:t>
            </a:r>
            <a:r>
              <a:rPr lang="en-US" sz="2400" dirty="0" err="1" smtClean="0"/>
              <a:t>продовольственная</a:t>
            </a:r>
            <a:r>
              <a:rPr lang="en-US" sz="2400" dirty="0" smtClean="0"/>
              <a:t> </a:t>
            </a:r>
            <a:r>
              <a:rPr lang="en-US" sz="2400" dirty="0" err="1" smtClean="0"/>
              <a:t>безопасность</a:t>
            </a:r>
            <a:endParaRPr lang="en-US" sz="2400" dirty="0" smtClean="0"/>
          </a:p>
          <a:p>
            <a:pPr marL="514350" lvl="0" indent="-514350">
              <a:buFont typeface="+mj-lt"/>
              <a:buAutoNum type="arabicPeriod"/>
            </a:pPr>
            <a:r>
              <a:rPr lang="ru-RU" sz="2400" dirty="0" err="1"/>
              <a:t>О</a:t>
            </a:r>
            <a:r>
              <a:rPr lang="en-US" sz="2400" dirty="0" err="1" smtClean="0"/>
              <a:t>бращение</a:t>
            </a:r>
            <a:r>
              <a:rPr lang="en-US" sz="2400" dirty="0" smtClean="0"/>
              <a:t> с </a:t>
            </a:r>
            <a:r>
              <a:rPr lang="en-US" sz="2400" dirty="0" err="1" smtClean="0"/>
              <a:t>отходами</a:t>
            </a:r>
            <a:endParaRPr lang="en-US" sz="2400" dirty="0" smtClean="0"/>
          </a:p>
          <a:p>
            <a:pPr marL="514350" lvl="0" indent="-514350">
              <a:buFont typeface="+mj-lt"/>
              <a:buAutoNum type="arabicPeriod"/>
            </a:pPr>
            <a:r>
              <a:rPr lang="en-US" sz="2400" dirty="0" err="1" smtClean="0"/>
              <a:t>Транспорт</a:t>
            </a:r>
            <a:endParaRPr lang="en-US" sz="2400" dirty="0" smtClean="0"/>
          </a:p>
        </p:txBody>
      </p:sp>
    </p:spTree>
    <p:extLst>
      <p:ext uri="{BB962C8B-B14F-4D97-AF65-F5344CB8AC3E}">
        <p14:creationId xmlns:p14="http://schemas.microsoft.com/office/powerpoint/2010/main" val="469725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3">
      <a:dk1>
        <a:sysClr val="windowText" lastClr="000000"/>
      </a:dk1>
      <a:lt1>
        <a:sysClr val="window" lastClr="FFFFFF"/>
      </a:lt1>
      <a:dk2>
        <a:srgbClr val="666666"/>
      </a:dk2>
      <a:lt2>
        <a:srgbClr val="EEECE1"/>
      </a:lt2>
      <a:accent1>
        <a:srgbClr val="ABC968"/>
      </a:accent1>
      <a:accent2>
        <a:srgbClr val="C0504D"/>
      </a:accent2>
      <a:accent3>
        <a:srgbClr val="365F27"/>
      </a:accent3>
      <a:accent4>
        <a:srgbClr val="ABC968"/>
      </a:accent4>
      <a:accent5>
        <a:srgbClr val="4BACC6"/>
      </a:accent5>
      <a:accent6>
        <a:srgbClr val="F79646"/>
      </a:accent6>
      <a:hlink>
        <a:srgbClr val="0000FF"/>
      </a:hlink>
      <a:folHlink>
        <a:srgbClr val="800080"/>
      </a:folHlink>
    </a:clrScheme>
    <a:fontScheme name="Custom 1">
      <a:majorFont>
        <a:latin typeface="Helvetica Neue"/>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3">
    <a:dk1>
      <a:sysClr val="windowText" lastClr="000000"/>
    </a:dk1>
    <a:lt1>
      <a:sysClr val="window" lastClr="FFFFFF"/>
    </a:lt1>
    <a:dk2>
      <a:srgbClr val="666666"/>
    </a:dk2>
    <a:lt2>
      <a:srgbClr val="EEECE1"/>
    </a:lt2>
    <a:accent1>
      <a:srgbClr val="ABC968"/>
    </a:accent1>
    <a:accent2>
      <a:srgbClr val="C0504D"/>
    </a:accent2>
    <a:accent3>
      <a:srgbClr val="365F27"/>
    </a:accent3>
    <a:accent4>
      <a:srgbClr val="ABC968"/>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2782</TotalTime>
  <Words>2118</Words>
  <Application>Microsoft Office PowerPoint</Application>
  <PresentationFormat>On-screen Show (4:3)</PresentationFormat>
  <Paragraphs>267</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Инклюзивная Зеленая экономика (ИЗЭ)  в Центральной Азии</vt:lpstr>
      <vt:lpstr>ИЗЭ в Центральной Азии</vt:lpstr>
      <vt:lpstr>Введение</vt:lpstr>
      <vt:lpstr>Введение</vt:lpstr>
      <vt:lpstr>Введение</vt:lpstr>
      <vt:lpstr>Введение</vt:lpstr>
      <vt:lpstr>Проект 1 - Цели</vt:lpstr>
      <vt:lpstr>Проект 1 - Виды деятельности</vt:lpstr>
      <vt:lpstr>Проект 1 - Обзорное отчет</vt:lpstr>
      <vt:lpstr>Проект 1 - Обзорный отчет</vt:lpstr>
      <vt:lpstr>Проект 2 - Цели</vt:lpstr>
      <vt:lpstr>Проект 2 - Деятельность</vt:lpstr>
      <vt:lpstr>Проект 2 - Исследовательский отчет</vt:lpstr>
      <vt:lpstr>Проект 2 - Исследовательский отчет</vt:lpstr>
      <vt:lpstr>Проект 2 - Конференция высокого уровня</vt:lpstr>
      <vt:lpstr>Следующие шаги для ИЗЭ в ЦА</vt:lpstr>
      <vt:lpstr>PowerPoint Presentation</vt:lpstr>
    </vt:vector>
  </TitlesOfParts>
  <Company>United Nations Office at Geneva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PALMER</dc:creator>
  <cp:lastModifiedBy>MIE_Visitor</cp:lastModifiedBy>
  <cp:revision>98</cp:revision>
  <dcterms:created xsi:type="dcterms:W3CDTF">2016-05-24T05:52:36Z</dcterms:created>
  <dcterms:modified xsi:type="dcterms:W3CDTF">2016-05-24T09:51:32Z</dcterms:modified>
</cp:coreProperties>
</file>